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Lst>
  <p:notesMasterIdLst>
    <p:notesMasterId r:id="rId49"/>
  </p:notesMasterIdLst>
  <p:sldIdLst>
    <p:sldId id="467" r:id="rId2"/>
    <p:sldId id="506" r:id="rId3"/>
    <p:sldId id="497" r:id="rId4"/>
    <p:sldId id="482" r:id="rId5"/>
    <p:sldId id="366" r:id="rId6"/>
    <p:sldId id="368" r:id="rId7"/>
    <p:sldId id="367" r:id="rId8"/>
    <p:sldId id="479" r:id="rId9"/>
    <p:sldId id="517" r:id="rId10"/>
    <p:sldId id="483" r:id="rId11"/>
    <p:sldId id="500" r:id="rId12"/>
    <p:sldId id="264" r:id="rId13"/>
    <p:sldId id="516" r:id="rId14"/>
    <p:sldId id="484" r:id="rId15"/>
    <p:sldId id="524" r:id="rId16"/>
    <p:sldId id="515" r:id="rId17"/>
    <p:sldId id="525" r:id="rId18"/>
    <p:sldId id="513" r:id="rId19"/>
    <p:sldId id="470" r:id="rId20"/>
    <p:sldId id="469" r:id="rId21"/>
    <p:sldId id="269" r:id="rId22"/>
    <p:sldId id="465" r:id="rId23"/>
    <p:sldId id="496" r:id="rId24"/>
    <p:sldId id="286" r:id="rId25"/>
    <p:sldId id="287" r:id="rId26"/>
    <p:sldId id="505" r:id="rId27"/>
    <p:sldId id="514" r:id="rId28"/>
    <p:sldId id="501" r:id="rId29"/>
    <p:sldId id="284" r:id="rId30"/>
    <p:sldId id="300" r:id="rId31"/>
    <p:sldId id="459" r:id="rId32"/>
    <p:sldId id="491" r:id="rId33"/>
    <p:sldId id="448" r:id="rId34"/>
    <p:sldId id="518" r:id="rId35"/>
    <p:sldId id="519" r:id="rId36"/>
    <p:sldId id="529" r:id="rId37"/>
    <p:sldId id="509" r:id="rId38"/>
    <p:sldId id="510" r:id="rId39"/>
    <p:sldId id="512" r:id="rId40"/>
    <p:sldId id="528" r:id="rId41"/>
    <p:sldId id="521" r:id="rId42"/>
    <p:sldId id="522" r:id="rId43"/>
    <p:sldId id="523" r:id="rId44"/>
    <p:sldId id="526" r:id="rId45"/>
    <p:sldId id="527" r:id="rId46"/>
    <p:sldId id="520" r:id="rId47"/>
    <p:sldId id="492"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60FDAB3-3373-450D-A6A1-5D4E96C307B3}">
          <p14:sldIdLst>
            <p14:sldId id="467"/>
            <p14:sldId id="506"/>
            <p14:sldId id="497"/>
            <p14:sldId id="482"/>
            <p14:sldId id="366"/>
            <p14:sldId id="368"/>
            <p14:sldId id="367"/>
            <p14:sldId id="479"/>
            <p14:sldId id="517"/>
            <p14:sldId id="483"/>
            <p14:sldId id="500"/>
            <p14:sldId id="264"/>
            <p14:sldId id="516"/>
            <p14:sldId id="484"/>
            <p14:sldId id="524"/>
            <p14:sldId id="515"/>
            <p14:sldId id="525"/>
            <p14:sldId id="513"/>
            <p14:sldId id="470"/>
            <p14:sldId id="469"/>
            <p14:sldId id="269"/>
            <p14:sldId id="465"/>
            <p14:sldId id="496"/>
            <p14:sldId id="286"/>
            <p14:sldId id="287"/>
            <p14:sldId id="505"/>
            <p14:sldId id="514"/>
            <p14:sldId id="501"/>
            <p14:sldId id="284"/>
            <p14:sldId id="300"/>
            <p14:sldId id="459"/>
            <p14:sldId id="491"/>
            <p14:sldId id="448"/>
            <p14:sldId id="518"/>
            <p14:sldId id="519"/>
            <p14:sldId id="529"/>
            <p14:sldId id="509"/>
            <p14:sldId id="510"/>
            <p14:sldId id="512"/>
            <p14:sldId id="528"/>
            <p14:sldId id="521"/>
            <p14:sldId id="522"/>
            <p14:sldId id="523"/>
            <p14:sldId id="526"/>
            <p14:sldId id="527"/>
            <p14:sldId id="520"/>
            <p14:sldId id="492"/>
          </p14:sldIdLst>
        </p14:section>
        <p14:section name="Раздел без заголовка" id="{30AF283F-8776-48B2-AD4F-3997BE188DA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 id="1"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3" autoAdjust="0"/>
    <p:restoredTop sz="95250" autoAdjust="0"/>
  </p:normalViewPr>
  <p:slideViewPr>
    <p:cSldViewPr>
      <p:cViewPr varScale="1">
        <p:scale>
          <a:sx n="81" d="100"/>
          <a:sy n="81" d="100"/>
        </p:scale>
        <p:origin x="1243"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260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B95F98-6CA2-4FB1-AFF8-34BA76224DAC}" type="datetimeFigureOut">
              <a:rPr lang="ru-RU" smtClean="0"/>
              <a:pPr/>
              <a:t>17.10.2023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9BBBF8-9620-4FC7-B75B-2056B96E9620}" type="slidenum">
              <a:rPr lang="ru-RU" smtClean="0"/>
              <a:pPr/>
              <a:t>‹#›</a:t>
            </a:fld>
            <a:endParaRPr lang="ru-RU"/>
          </a:p>
        </p:txBody>
      </p:sp>
    </p:spTree>
    <p:extLst>
      <p:ext uri="{BB962C8B-B14F-4D97-AF65-F5344CB8AC3E}">
        <p14:creationId xmlns:p14="http://schemas.microsoft.com/office/powerpoint/2010/main" val="1892169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Судинний головний біль </a:t>
            </a:r>
            <a:r>
              <a:rPr lang="uk-UA" dirty="0"/>
              <a:t>може виникати в результаті надмірного розтягнення</a:t>
            </a:r>
            <a:r>
              <a:rPr lang="uk-UA" baseline="0" dirty="0"/>
              <a:t> судин пульсовим об`ємом крові, переповнення кров`ю гіпотонічних судин, особливо вен, чи натягнення судин об`ємним процесом. Такий біль послаблюється або зовсім зникає якщо притиснути відповідну артерію. Натягнення артерій об`ємним процесом провокує тупий, </a:t>
            </a:r>
            <a:r>
              <a:rPr lang="uk-UA" baseline="0" dirty="0" err="1"/>
              <a:t>ламальний</a:t>
            </a:r>
            <a:r>
              <a:rPr lang="uk-UA" baseline="0" dirty="0"/>
              <a:t>, </a:t>
            </a:r>
            <a:r>
              <a:rPr lang="uk-UA" baseline="0" dirty="0" err="1"/>
              <a:t>тягкий</a:t>
            </a:r>
            <a:r>
              <a:rPr lang="uk-UA" baseline="0" dirty="0"/>
              <a:t> біль. Спостерігається в разі мігрені, вегетативних дистоній, артеріальної гіпертензії різного </a:t>
            </a:r>
            <a:r>
              <a:rPr lang="uk-UA" baseline="0" dirty="0" err="1"/>
              <a:t>генезу</a:t>
            </a:r>
            <a:r>
              <a:rPr lang="uk-UA" baseline="0" dirty="0"/>
              <a:t>, атеросклерозу судин головного мозку, васкуліту</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uk-UA" dirty="0"/>
              <a:t>Для </a:t>
            </a:r>
            <a:r>
              <a:rPr lang="uk-UA" b="1" dirty="0"/>
              <a:t>болю </a:t>
            </a:r>
            <a:r>
              <a:rPr lang="uk-UA" b="1" dirty="0" err="1"/>
              <a:t>м</a:t>
            </a:r>
            <a:r>
              <a:rPr lang="uk-UA" b="1" dirty="0" err="1">
                <a:latin typeface="Times New Roman"/>
                <a:cs typeface="Times New Roman"/>
              </a:rPr>
              <a:t>′</a:t>
            </a:r>
            <a:r>
              <a:rPr lang="uk-UA" b="1" dirty="0" err="1"/>
              <a:t>язів</a:t>
            </a:r>
            <a:r>
              <a:rPr lang="uk-UA" b="1" dirty="0"/>
              <a:t> голови </a:t>
            </a:r>
            <a:r>
              <a:rPr lang="uk-UA" dirty="0"/>
              <a:t>характерне відчуття стискування голови</a:t>
            </a:r>
            <a:r>
              <a:rPr lang="uk-UA" baseline="0" dirty="0"/>
              <a:t> </a:t>
            </a:r>
            <a:r>
              <a:rPr lang="uk-UA" baseline="0" dirty="0" err="1"/>
              <a:t>пов</a:t>
            </a:r>
            <a:r>
              <a:rPr lang="uk-UA" dirty="0" err="1">
                <a:latin typeface="Times New Roman"/>
                <a:cs typeface="Times New Roman"/>
              </a:rPr>
              <a:t>′</a:t>
            </a:r>
            <a:r>
              <a:rPr lang="uk-UA" baseline="0" dirty="0" err="1"/>
              <a:t>язкою</a:t>
            </a:r>
            <a:r>
              <a:rPr lang="uk-UA" baseline="0" dirty="0"/>
              <a:t>/обручем (шолом неврастеніка). Біль зазвичай виникає після фізичного навантаження чи емоційного стресу, утримується увесь день, посилюється надвечір та зменшується після відпочинку і розслаблення. ~ 10% хворих відчувають біль </a:t>
            </a:r>
            <a:r>
              <a:rPr lang="uk-UA" baseline="0" dirty="0" err="1"/>
              <a:t>м</a:t>
            </a:r>
            <a:r>
              <a:rPr lang="uk-UA" dirty="0" err="1">
                <a:latin typeface="Times New Roman"/>
                <a:cs typeface="Times New Roman"/>
              </a:rPr>
              <a:t>′</a:t>
            </a:r>
            <a:r>
              <a:rPr lang="uk-UA" baseline="0" dirty="0" err="1"/>
              <a:t>язового</a:t>
            </a:r>
            <a:r>
              <a:rPr lang="uk-UA" baseline="0" dirty="0"/>
              <a:t> напруження вночі й часто від нього прокидаються (причиною може бути </a:t>
            </a:r>
            <a:r>
              <a:rPr lang="uk-UA" baseline="0" dirty="0" err="1"/>
              <a:t>остеоходроз</a:t>
            </a:r>
            <a:r>
              <a:rPr lang="uk-UA" baseline="0" dirty="0"/>
              <a:t> шийного відділу хребта).</a:t>
            </a:r>
            <a:endParaRPr lang="en-US" baseline="0" dirty="0"/>
          </a:p>
          <a:p>
            <a:r>
              <a:rPr lang="uk-UA" b="1" dirty="0" err="1">
                <a:solidFill>
                  <a:schemeClr val="accent2">
                    <a:lumMod val="75000"/>
                  </a:schemeClr>
                </a:solidFill>
              </a:rPr>
              <a:t>Ліквородинамічний</a:t>
            </a:r>
            <a:r>
              <a:rPr lang="uk-UA" b="1" dirty="0">
                <a:solidFill>
                  <a:schemeClr val="accent2">
                    <a:lumMod val="75000"/>
                  </a:schemeClr>
                </a:solidFill>
              </a:rPr>
              <a:t> головний біль</a:t>
            </a:r>
            <a:r>
              <a:rPr lang="en-US" b="1" dirty="0">
                <a:solidFill>
                  <a:schemeClr val="accent2">
                    <a:lumMod val="75000"/>
                  </a:schemeClr>
                </a:solidFill>
              </a:rPr>
              <a:t> </a:t>
            </a:r>
            <a:r>
              <a:rPr lang="uk-UA" b="0" dirty="0">
                <a:solidFill>
                  <a:schemeClr val="tx1"/>
                </a:solidFill>
              </a:rPr>
              <a:t>в</a:t>
            </a:r>
            <a:r>
              <a:rPr lang="uk-UA" dirty="0"/>
              <a:t>иникає при змінах внутрішньочерепного тиску</a:t>
            </a:r>
          </a:p>
          <a:p>
            <a:r>
              <a:rPr lang="uk-UA" dirty="0"/>
              <a:t>Патогенетичною основою є зміщення мозкових структур із натягненням судин, оболонок і нервів внаслідок нерівномірного розподілу внутрішньочерепного тиску.</a:t>
            </a:r>
          </a:p>
          <a:p>
            <a:r>
              <a:rPr lang="uk-UA" dirty="0"/>
              <a:t>Біль посилюється в положенні стоячи і зменшується в положенні лежачи, особливо без подушки, при нагинанні голови вперед (через підвищення тиску крові в венах голови). </a:t>
            </a:r>
          </a:p>
          <a:p>
            <a:r>
              <a:rPr lang="uk-UA" dirty="0"/>
              <a:t>Біль різко посилюється під час ходьби, струшуванні головою і нерідко супроводжується болем у надпліччі</a:t>
            </a:r>
            <a:endParaRPr lang="ru-RU" dirty="0"/>
          </a:p>
          <a:p>
            <a:r>
              <a:rPr lang="uk-UA" b="1" dirty="0">
                <a:solidFill>
                  <a:schemeClr val="accent2">
                    <a:lumMod val="75000"/>
                  </a:schemeClr>
                </a:solidFill>
              </a:rPr>
              <a:t>Невралгічний головний біль. </a:t>
            </a:r>
            <a:r>
              <a:rPr lang="uk-UA" dirty="0" err="1"/>
              <a:t>Нападоподібний</a:t>
            </a:r>
            <a:r>
              <a:rPr lang="uk-UA" dirty="0"/>
              <a:t> характер.</a:t>
            </a:r>
          </a:p>
          <a:p>
            <a:r>
              <a:rPr lang="uk-UA" dirty="0" err="1"/>
              <a:t>Куркоподібні</a:t>
            </a:r>
            <a:r>
              <a:rPr lang="uk-UA" dirty="0"/>
              <a:t> (тригерні) зони, подразнення яких спричинює напад - іррадіація болю в сусідні або віддалені ділянки голови.</a:t>
            </a:r>
          </a:p>
          <a:p>
            <a:r>
              <a:rPr lang="uk-UA" dirty="0"/>
              <a:t>Біль з`являється блискавично і має різальний, пекучий, пронизливий характер.</a:t>
            </a:r>
          </a:p>
          <a:p>
            <a:r>
              <a:rPr lang="uk-UA" dirty="0"/>
              <a:t>Хворий нерідко застигає в якійсь позі або починає посилено розтирати місце болю.</a:t>
            </a:r>
            <a:endParaRPr lang="ru-RU" dirty="0"/>
          </a:p>
          <a:p>
            <a:r>
              <a:rPr lang="uk-UA" b="1" dirty="0" err="1">
                <a:solidFill>
                  <a:schemeClr val="accent2">
                    <a:lumMod val="75000"/>
                  </a:schemeClr>
                </a:solidFill>
              </a:rPr>
              <a:t>Психалгічний</a:t>
            </a:r>
            <a:r>
              <a:rPr lang="uk-UA" b="1" dirty="0">
                <a:solidFill>
                  <a:schemeClr val="accent2">
                    <a:lumMod val="75000"/>
                  </a:schemeClr>
                </a:solidFill>
              </a:rPr>
              <a:t> головний біль.</a:t>
            </a:r>
            <a:r>
              <a:rPr lang="uk-UA" dirty="0"/>
              <a:t> Центральний, іпохондричний, конверсійний, </a:t>
            </a:r>
            <a:r>
              <a:rPr lang="uk-UA" dirty="0" err="1"/>
              <a:t>галюцинаторний</a:t>
            </a:r>
            <a:endParaRPr lang="uk-UA" dirty="0"/>
          </a:p>
          <a:p>
            <a:r>
              <a:rPr lang="uk-UA" dirty="0"/>
              <a:t>У виникненні болю важливу роль відіграє порушення обміну </a:t>
            </a:r>
            <a:r>
              <a:rPr lang="uk-UA" dirty="0" err="1"/>
              <a:t>моноамінів</a:t>
            </a:r>
            <a:r>
              <a:rPr lang="uk-UA" dirty="0"/>
              <a:t> і ендогенних </a:t>
            </a:r>
            <a:r>
              <a:rPr lang="uk-UA" dirty="0" err="1"/>
              <a:t>опіатів</a:t>
            </a:r>
            <a:r>
              <a:rPr lang="uk-UA" dirty="0"/>
              <a:t>, що зумовлює зміни функції протибольової системи організму.</a:t>
            </a:r>
          </a:p>
          <a:p>
            <a:r>
              <a:rPr lang="uk-UA" dirty="0"/>
              <a:t>Якщо не вдається при ретельному обстеженні виявити причину головного болю, тоді ставлять діагноз </a:t>
            </a:r>
            <a:r>
              <a:rPr lang="uk-UA" dirty="0">
                <a:solidFill>
                  <a:schemeClr val="tx1">
                    <a:lumMod val="95000"/>
                    <a:lumOff val="5000"/>
                  </a:schemeClr>
                </a:solidFill>
              </a:rPr>
              <a:t>- </a:t>
            </a:r>
            <a:r>
              <a:rPr lang="uk-UA" dirty="0" err="1">
                <a:solidFill>
                  <a:schemeClr val="tx1">
                    <a:lumMod val="95000"/>
                    <a:lumOff val="5000"/>
                  </a:schemeClr>
                </a:solidFill>
              </a:rPr>
              <a:t>психалгічний</a:t>
            </a:r>
            <a:r>
              <a:rPr lang="uk-UA" dirty="0">
                <a:solidFill>
                  <a:schemeClr val="tx1">
                    <a:lumMod val="95000"/>
                    <a:lumOff val="5000"/>
                  </a:schemeClr>
                </a:solidFill>
              </a:rPr>
              <a:t> головний біль                                                                                                                                                                                                                                                                                                                                                                                                                                                                                                                                                                                                                              </a:t>
            </a:r>
            <a:endParaRPr lang="ru-RU" dirty="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B59BBBF8-9620-4FC7-B75B-2056B96E9620}" type="slidenum">
              <a:rPr lang="ru-RU" smtClean="0"/>
              <a:pPr/>
              <a:t>5</a:t>
            </a:fld>
            <a:endParaRPr lang="ru-RU"/>
          </a:p>
        </p:txBody>
      </p:sp>
    </p:spTree>
    <p:extLst>
      <p:ext uri="{BB962C8B-B14F-4D97-AF65-F5344CB8AC3E}">
        <p14:creationId xmlns:p14="http://schemas.microsoft.com/office/powerpoint/2010/main" val="354881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B59BBBF8-9620-4FC7-B75B-2056B96E9620}" type="slidenum">
              <a:rPr lang="ru-RU" smtClean="0"/>
              <a:pPr/>
              <a:t>19</a:t>
            </a:fld>
            <a:endParaRPr lang="ru-RU"/>
          </a:p>
        </p:txBody>
      </p:sp>
    </p:spTree>
    <p:extLst>
      <p:ext uri="{BB962C8B-B14F-4D97-AF65-F5344CB8AC3E}">
        <p14:creationId xmlns:p14="http://schemas.microsoft.com/office/powerpoint/2010/main" val="335823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B59BBBF8-9620-4FC7-B75B-2056B96E9620}" type="slidenum">
              <a:rPr lang="ru-RU" smtClean="0"/>
              <a:pPr/>
              <a:t>20</a:t>
            </a:fld>
            <a:endParaRPr lang="ru-RU"/>
          </a:p>
        </p:txBody>
      </p:sp>
    </p:spTree>
    <p:extLst>
      <p:ext uri="{BB962C8B-B14F-4D97-AF65-F5344CB8AC3E}">
        <p14:creationId xmlns:p14="http://schemas.microsoft.com/office/powerpoint/2010/main" val="1521333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noProof="0" dirty="0"/>
              <a:t>Карл </a:t>
            </a:r>
            <a:r>
              <a:rPr lang="uk-UA" noProof="0" dirty="0" err="1"/>
              <a:t>Лінней</a:t>
            </a:r>
            <a:r>
              <a:rPr lang="uk-UA" noProof="0" dirty="0"/>
              <a:t>, </a:t>
            </a:r>
            <a:r>
              <a:rPr lang="uk-UA" noProof="0" dirty="0" err="1"/>
              <a:t>Ісаак</a:t>
            </a:r>
            <a:r>
              <a:rPr lang="uk-UA" noProof="0" dirty="0"/>
              <a:t> Ньютон,</a:t>
            </a:r>
            <a:r>
              <a:rPr lang="uk-UA" baseline="0" noProof="0" dirty="0"/>
              <a:t> </a:t>
            </a:r>
            <a:r>
              <a:rPr lang="uk-UA" baseline="0" noProof="0" dirty="0" err="1"/>
              <a:t>Зигмунд</a:t>
            </a:r>
            <a:r>
              <a:rPr lang="uk-UA" baseline="0" noProof="0" dirty="0"/>
              <a:t> Фрейд, Чехов, Чайковський</a:t>
            </a:r>
            <a:endParaRPr lang="uk-UA" noProof="0" dirty="0"/>
          </a:p>
          <a:p>
            <a:r>
              <a:rPr lang="uk-UA" noProof="0" dirty="0"/>
              <a:t>Найчастіше починається в період статевого дозрівання, а найбільші страждання заподіює людям у віці 35-45 років.</a:t>
            </a:r>
          </a:p>
        </p:txBody>
      </p:sp>
      <p:sp>
        <p:nvSpPr>
          <p:cNvPr id="4" name="Номер слайда 3"/>
          <p:cNvSpPr>
            <a:spLocks noGrp="1"/>
          </p:cNvSpPr>
          <p:nvPr>
            <p:ph type="sldNum" sz="quarter" idx="10"/>
          </p:nvPr>
        </p:nvSpPr>
        <p:spPr/>
        <p:txBody>
          <a:bodyPr/>
          <a:lstStyle/>
          <a:p>
            <a:fld id="{B59BBBF8-9620-4FC7-B75B-2056B96E9620}" type="slidenum">
              <a:rPr lang="ru-RU" smtClean="0"/>
              <a:pPr/>
              <a:t>21</a:t>
            </a:fld>
            <a:endParaRPr lang="ru-RU"/>
          </a:p>
        </p:txBody>
      </p:sp>
    </p:spTree>
    <p:extLst>
      <p:ext uri="{BB962C8B-B14F-4D97-AF65-F5344CB8AC3E}">
        <p14:creationId xmlns:p14="http://schemas.microsoft.com/office/powerpoint/2010/main" val="3526042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AFE69F39-7403-4344-9259-FCA341557A01}" type="slidenum">
              <a:rPr lang="uk-UA" smtClean="0"/>
              <a:pPr/>
              <a:t>23</a:t>
            </a:fld>
            <a:endParaRPr lang="uk-UA"/>
          </a:p>
        </p:txBody>
      </p:sp>
    </p:spTree>
    <p:extLst>
      <p:ext uri="{BB962C8B-B14F-4D97-AF65-F5344CB8AC3E}">
        <p14:creationId xmlns:p14="http://schemas.microsoft.com/office/powerpoint/2010/main" val="195411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AFE69F39-7403-4344-9259-FCA341557A01}" type="slidenum">
              <a:rPr lang="uk-UA" smtClean="0"/>
              <a:pPr/>
              <a:t>25</a:t>
            </a:fld>
            <a:endParaRPr lang="uk-U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Судинний головний біль </a:t>
            </a:r>
            <a:r>
              <a:rPr lang="uk-UA" dirty="0"/>
              <a:t>може виникати в результаті надмірного розтягнення</a:t>
            </a:r>
            <a:r>
              <a:rPr lang="uk-UA" baseline="0" dirty="0"/>
              <a:t> судин пульсовим об`ємом крові, переповнення кров`ю гіпотонічних судин, особливо вен, чи натягнення судин об`ємним процесом. Такий біль послаблюється або зовсім зникає якщо притиснути відповідну артерію. Натягнення артерій об`ємним процесом провокує тупий, </a:t>
            </a:r>
            <a:r>
              <a:rPr lang="uk-UA" baseline="0" dirty="0" err="1"/>
              <a:t>ламальний</a:t>
            </a:r>
            <a:r>
              <a:rPr lang="uk-UA" baseline="0" dirty="0"/>
              <a:t>, </a:t>
            </a:r>
            <a:r>
              <a:rPr lang="uk-UA" baseline="0" dirty="0" err="1"/>
              <a:t>тягкий</a:t>
            </a:r>
            <a:r>
              <a:rPr lang="uk-UA" baseline="0" dirty="0"/>
              <a:t> біль. Спостерігається в разі мігрені, вегетативних дистоній, артеріальної гіпертензії різного </a:t>
            </a:r>
            <a:r>
              <a:rPr lang="uk-UA" baseline="0" dirty="0" err="1"/>
              <a:t>генезу</a:t>
            </a:r>
            <a:r>
              <a:rPr lang="uk-UA" baseline="0" dirty="0"/>
              <a:t>, атеросклерозу судин головного мозку, васкуліту</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uk-UA" dirty="0"/>
              <a:t>Для </a:t>
            </a:r>
            <a:r>
              <a:rPr lang="uk-UA" b="1" dirty="0"/>
              <a:t>болю </a:t>
            </a:r>
            <a:r>
              <a:rPr lang="uk-UA" b="1" dirty="0" err="1"/>
              <a:t>м</a:t>
            </a:r>
            <a:r>
              <a:rPr lang="uk-UA" b="1" dirty="0" err="1">
                <a:latin typeface="Times New Roman"/>
                <a:cs typeface="Times New Roman"/>
              </a:rPr>
              <a:t>′</a:t>
            </a:r>
            <a:r>
              <a:rPr lang="uk-UA" b="1" dirty="0" err="1"/>
              <a:t>язів</a:t>
            </a:r>
            <a:r>
              <a:rPr lang="uk-UA" b="1" dirty="0"/>
              <a:t> голови </a:t>
            </a:r>
            <a:r>
              <a:rPr lang="uk-UA" dirty="0"/>
              <a:t>характерне відчуття стискування голови</a:t>
            </a:r>
            <a:r>
              <a:rPr lang="uk-UA" baseline="0" dirty="0"/>
              <a:t> </a:t>
            </a:r>
            <a:r>
              <a:rPr lang="uk-UA" baseline="0" dirty="0" err="1"/>
              <a:t>пов</a:t>
            </a:r>
            <a:r>
              <a:rPr lang="uk-UA" dirty="0" err="1">
                <a:latin typeface="Times New Roman"/>
                <a:cs typeface="Times New Roman"/>
              </a:rPr>
              <a:t>′</a:t>
            </a:r>
            <a:r>
              <a:rPr lang="uk-UA" baseline="0" dirty="0" err="1"/>
              <a:t>язкою</a:t>
            </a:r>
            <a:r>
              <a:rPr lang="uk-UA" baseline="0" dirty="0"/>
              <a:t>/обручем (шолом неврастеніка). Біль зазвичай виникає після фізичного навантаження чи емоційного стресу, утримується увесь день, посилюється надвечір та зменшується після відпочинку і розслаблення. ~ 10% хворих відчувають біль </a:t>
            </a:r>
            <a:r>
              <a:rPr lang="uk-UA" baseline="0" dirty="0" err="1"/>
              <a:t>м</a:t>
            </a:r>
            <a:r>
              <a:rPr lang="uk-UA" dirty="0" err="1">
                <a:latin typeface="Times New Roman"/>
                <a:cs typeface="Times New Roman"/>
              </a:rPr>
              <a:t>′</a:t>
            </a:r>
            <a:r>
              <a:rPr lang="uk-UA" baseline="0" dirty="0" err="1"/>
              <a:t>язового</a:t>
            </a:r>
            <a:r>
              <a:rPr lang="uk-UA" baseline="0" dirty="0"/>
              <a:t> напруження вночі й часто від нього прокидаються (причиною може бути </a:t>
            </a:r>
            <a:r>
              <a:rPr lang="uk-UA" baseline="0" dirty="0" err="1"/>
              <a:t>остеоходроз</a:t>
            </a:r>
            <a:r>
              <a:rPr lang="uk-UA" baseline="0" dirty="0"/>
              <a:t> шийного відділу хребта).</a:t>
            </a:r>
            <a:endParaRPr lang="en-US" baseline="0" dirty="0"/>
          </a:p>
          <a:p>
            <a:r>
              <a:rPr lang="uk-UA" b="1" dirty="0" err="1">
                <a:solidFill>
                  <a:schemeClr val="accent2">
                    <a:lumMod val="75000"/>
                  </a:schemeClr>
                </a:solidFill>
              </a:rPr>
              <a:t>Ліквородинамічний</a:t>
            </a:r>
            <a:r>
              <a:rPr lang="uk-UA" b="1" dirty="0">
                <a:solidFill>
                  <a:schemeClr val="accent2">
                    <a:lumMod val="75000"/>
                  </a:schemeClr>
                </a:solidFill>
              </a:rPr>
              <a:t> головний біль</a:t>
            </a:r>
            <a:r>
              <a:rPr lang="en-US" b="1" dirty="0">
                <a:solidFill>
                  <a:schemeClr val="accent2">
                    <a:lumMod val="75000"/>
                  </a:schemeClr>
                </a:solidFill>
              </a:rPr>
              <a:t> </a:t>
            </a:r>
            <a:r>
              <a:rPr lang="uk-UA" b="0" dirty="0">
                <a:solidFill>
                  <a:schemeClr val="tx1"/>
                </a:solidFill>
              </a:rPr>
              <a:t>в</a:t>
            </a:r>
            <a:r>
              <a:rPr lang="uk-UA" dirty="0"/>
              <a:t>иникає при змінах внутрішньочерепного тиску</a:t>
            </a:r>
          </a:p>
          <a:p>
            <a:r>
              <a:rPr lang="uk-UA" dirty="0"/>
              <a:t>Патогенетичною основою є зміщення мозкових структур із натягненням судин, оболонок і нервів внаслідок нерівномірного розподілу внутрішньочерепного тиску.</a:t>
            </a:r>
          </a:p>
          <a:p>
            <a:r>
              <a:rPr lang="uk-UA" dirty="0"/>
              <a:t>Біль посилюється в положенні стоячи і зменшується в положенні лежачи, особливо без подушки, при нагинанні голови вперед (через підвищення тиску крові в венах голови). </a:t>
            </a:r>
          </a:p>
          <a:p>
            <a:r>
              <a:rPr lang="uk-UA" dirty="0"/>
              <a:t>Біль різко посилюється під час ходьби, струшуванні головою і нерідко супроводжується болем у надпліччі</a:t>
            </a:r>
            <a:endParaRPr lang="ru-RU" dirty="0"/>
          </a:p>
          <a:p>
            <a:r>
              <a:rPr lang="uk-UA" b="1" dirty="0">
                <a:solidFill>
                  <a:schemeClr val="accent2">
                    <a:lumMod val="75000"/>
                  </a:schemeClr>
                </a:solidFill>
              </a:rPr>
              <a:t>Невралгічний головний біль. </a:t>
            </a:r>
            <a:r>
              <a:rPr lang="uk-UA" dirty="0" err="1"/>
              <a:t>Нападоподібний</a:t>
            </a:r>
            <a:r>
              <a:rPr lang="uk-UA" dirty="0"/>
              <a:t> характер.</a:t>
            </a:r>
          </a:p>
          <a:p>
            <a:r>
              <a:rPr lang="uk-UA" dirty="0" err="1"/>
              <a:t>Куркоподібні</a:t>
            </a:r>
            <a:r>
              <a:rPr lang="uk-UA" dirty="0"/>
              <a:t> (тригерні) зони, подразнення яких спричинює напад - іррадіація болю в сусідні або віддалені ділянки голови.</a:t>
            </a:r>
          </a:p>
          <a:p>
            <a:r>
              <a:rPr lang="uk-UA" dirty="0"/>
              <a:t>Біль з`являється блискавично і має різальний, пекучий, пронизливий характер.</a:t>
            </a:r>
          </a:p>
          <a:p>
            <a:r>
              <a:rPr lang="uk-UA" dirty="0"/>
              <a:t>Хворий нерідко застигає в якійсь позі або починає посилено розтирати місце болю.</a:t>
            </a:r>
            <a:endParaRPr lang="ru-RU" dirty="0"/>
          </a:p>
          <a:p>
            <a:r>
              <a:rPr lang="uk-UA" b="1" dirty="0" err="1">
                <a:solidFill>
                  <a:schemeClr val="accent2">
                    <a:lumMod val="75000"/>
                  </a:schemeClr>
                </a:solidFill>
              </a:rPr>
              <a:t>Психалгічний</a:t>
            </a:r>
            <a:r>
              <a:rPr lang="uk-UA" b="1" dirty="0">
                <a:solidFill>
                  <a:schemeClr val="accent2">
                    <a:lumMod val="75000"/>
                  </a:schemeClr>
                </a:solidFill>
              </a:rPr>
              <a:t> головний біль.</a:t>
            </a:r>
            <a:r>
              <a:rPr lang="uk-UA" dirty="0"/>
              <a:t> Центральний, іпохондричний, конверсійний, </a:t>
            </a:r>
            <a:r>
              <a:rPr lang="uk-UA" dirty="0" err="1"/>
              <a:t>галюцинаторний</a:t>
            </a:r>
            <a:endParaRPr lang="uk-UA" dirty="0"/>
          </a:p>
          <a:p>
            <a:r>
              <a:rPr lang="uk-UA" dirty="0"/>
              <a:t>У виникненні болю важливу роль відіграє порушення обміну </a:t>
            </a:r>
            <a:r>
              <a:rPr lang="uk-UA" dirty="0" err="1"/>
              <a:t>моноамінів</a:t>
            </a:r>
            <a:r>
              <a:rPr lang="uk-UA" dirty="0"/>
              <a:t> і ендогенних </a:t>
            </a:r>
            <a:r>
              <a:rPr lang="uk-UA" dirty="0" err="1"/>
              <a:t>опіатів</a:t>
            </a:r>
            <a:r>
              <a:rPr lang="uk-UA" dirty="0"/>
              <a:t>, що зумовлює зміни функції протибольової системи організму.</a:t>
            </a:r>
          </a:p>
          <a:p>
            <a:r>
              <a:rPr lang="uk-UA" dirty="0"/>
              <a:t>Якщо не вдається при ретельному обстеженні виявити причину головного болю, тоді ставлять діагноз </a:t>
            </a:r>
            <a:r>
              <a:rPr lang="uk-UA" dirty="0">
                <a:solidFill>
                  <a:schemeClr val="tx1">
                    <a:lumMod val="95000"/>
                    <a:lumOff val="5000"/>
                  </a:schemeClr>
                </a:solidFill>
              </a:rPr>
              <a:t>- </a:t>
            </a:r>
            <a:r>
              <a:rPr lang="uk-UA" dirty="0" err="1">
                <a:solidFill>
                  <a:schemeClr val="tx1">
                    <a:lumMod val="95000"/>
                    <a:lumOff val="5000"/>
                  </a:schemeClr>
                </a:solidFill>
              </a:rPr>
              <a:t>психалгічний</a:t>
            </a:r>
            <a:r>
              <a:rPr lang="uk-UA" dirty="0">
                <a:solidFill>
                  <a:schemeClr val="tx1">
                    <a:lumMod val="95000"/>
                    <a:lumOff val="5000"/>
                  </a:schemeClr>
                </a:solidFill>
              </a:rPr>
              <a:t> головний біль                                                                                                                                                                                                                                                                                                                                                                                                                                                                                                                                                                                                                              </a:t>
            </a:r>
            <a:endParaRPr lang="ru-RU" dirty="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B59BBBF8-9620-4FC7-B75B-2056B96E9620}" type="slidenum">
              <a:rPr lang="ru-RU" smtClean="0"/>
              <a:pPr/>
              <a:t>27</a:t>
            </a:fld>
            <a:endParaRPr lang="ru-RU"/>
          </a:p>
        </p:txBody>
      </p:sp>
    </p:spTree>
    <p:extLst>
      <p:ext uri="{BB962C8B-B14F-4D97-AF65-F5344CB8AC3E}">
        <p14:creationId xmlns:p14="http://schemas.microsoft.com/office/powerpoint/2010/main" val="2735866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Судинний головний біль </a:t>
            </a:r>
            <a:r>
              <a:rPr lang="uk-UA" dirty="0"/>
              <a:t>може виникати в результаті надмірного розтягнення</a:t>
            </a:r>
            <a:r>
              <a:rPr lang="uk-UA" baseline="0" dirty="0"/>
              <a:t> судин пульсовим об`ємом крові, переповнення кров`ю гіпотонічних судин, особливо вен, чи натягнення судин об`ємним процесом. Такий біль послаблюється або зовсім зникає якщо притиснути відповідну артерію. Натягнення артерій об`ємним процесом провокує тупий, </a:t>
            </a:r>
            <a:r>
              <a:rPr lang="uk-UA" baseline="0" dirty="0" err="1"/>
              <a:t>ламальний</a:t>
            </a:r>
            <a:r>
              <a:rPr lang="uk-UA" baseline="0" dirty="0"/>
              <a:t>, </a:t>
            </a:r>
            <a:r>
              <a:rPr lang="uk-UA" baseline="0" dirty="0" err="1"/>
              <a:t>тягкий</a:t>
            </a:r>
            <a:r>
              <a:rPr lang="uk-UA" baseline="0" dirty="0"/>
              <a:t> біль. Спостерігається в разі мігрені, вегетативних дистоній, артеріальної гіпертензії різного </a:t>
            </a:r>
            <a:r>
              <a:rPr lang="uk-UA" baseline="0" dirty="0" err="1"/>
              <a:t>генезу</a:t>
            </a:r>
            <a:r>
              <a:rPr lang="uk-UA" baseline="0" dirty="0"/>
              <a:t>, атеросклерозу судин головного мозку, васкуліту</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uk-UA" dirty="0"/>
              <a:t>Для </a:t>
            </a:r>
            <a:r>
              <a:rPr lang="uk-UA" b="1" dirty="0"/>
              <a:t>болю </a:t>
            </a:r>
            <a:r>
              <a:rPr lang="uk-UA" b="1" dirty="0" err="1"/>
              <a:t>м</a:t>
            </a:r>
            <a:r>
              <a:rPr lang="uk-UA" b="1" dirty="0" err="1">
                <a:latin typeface="Times New Roman"/>
                <a:cs typeface="Times New Roman"/>
              </a:rPr>
              <a:t>′</a:t>
            </a:r>
            <a:r>
              <a:rPr lang="uk-UA" b="1" dirty="0" err="1"/>
              <a:t>язів</a:t>
            </a:r>
            <a:r>
              <a:rPr lang="uk-UA" b="1" dirty="0"/>
              <a:t> голови </a:t>
            </a:r>
            <a:r>
              <a:rPr lang="uk-UA" dirty="0"/>
              <a:t>характерне відчуття стискування голови</a:t>
            </a:r>
            <a:r>
              <a:rPr lang="uk-UA" baseline="0" dirty="0"/>
              <a:t> </a:t>
            </a:r>
            <a:r>
              <a:rPr lang="uk-UA" baseline="0" dirty="0" err="1"/>
              <a:t>пов</a:t>
            </a:r>
            <a:r>
              <a:rPr lang="uk-UA" dirty="0" err="1">
                <a:latin typeface="Times New Roman"/>
                <a:cs typeface="Times New Roman"/>
              </a:rPr>
              <a:t>′</a:t>
            </a:r>
            <a:r>
              <a:rPr lang="uk-UA" baseline="0" dirty="0" err="1"/>
              <a:t>язкою</a:t>
            </a:r>
            <a:r>
              <a:rPr lang="uk-UA" baseline="0" dirty="0"/>
              <a:t>/обручем (шолом неврастеніка). Біль зазвичай виникає після фізичного навантаження чи емоційного стресу, утримується увесь день, посилюється надвечір та зменшується після відпочинку і розслаблення. ~ 10% хворих відчувають біль </a:t>
            </a:r>
            <a:r>
              <a:rPr lang="uk-UA" baseline="0" dirty="0" err="1"/>
              <a:t>м</a:t>
            </a:r>
            <a:r>
              <a:rPr lang="uk-UA" dirty="0" err="1">
                <a:latin typeface="Times New Roman"/>
                <a:cs typeface="Times New Roman"/>
              </a:rPr>
              <a:t>′</a:t>
            </a:r>
            <a:r>
              <a:rPr lang="uk-UA" baseline="0" dirty="0" err="1"/>
              <a:t>язового</a:t>
            </a:r>
            <a:r>
              <a:rPr lang="uk-UA" baseline="0" dirty="0"/>
              <a:t> напруження вночі й часто від нього прокидаються (причиною може бути </a:t>
            </a:r>
            <a:r>
              <a:rPr lang="uk-UA" baseline="0" dirty="0" err="1"/>
              <a:t>остеоходроз</a:t>
            </a:r>
            <a:r>
              <a:rPr lang="uk-UA" baseline="0" dirty="0"/>
              <a:t> шийного відділу хребта).</a:t>
            </a:r>
            <a:endParaRPr lang="en-US" baseline="0" dirty="0"/>
          </a:p>
          <a:p>
            <a:r>
              <a:rPr lang="uk-UA" b="1" dirty="0" err="1">
                <a:solidFill>
                  <a:schemeClr val="accent2">
                    <a:lumMod val="75000"/>
                  </a:schemeClr>
                </a:solidFill>
              </a:rPr>
              <a:t>Ліквородинамічний</a:t>
            </a:r>
            <a:r>
              <a:rPr lang="uk-UA" b="1" dirty="0">
                <a:solidFill>
                  <a:schemeClr val="accent2">
                    <a:lumMod val="75000"/>
                  </a:schemeClr>
                </a:solidFill>
              </a:rPr>
              <a:t> головний біль</a:t>
            </a:r>
            <a:r>
              <a:rPr lang="en-US" b="1" dirty="0">
                <a:solidFill>
                  <a:schemeClr val="accent2">
                    <a:lumMod val="75000"/>
                  </a:schemeClr>
                </a:solidFill>
              </a:rPr>
              <a:t> </a:t>
            </a:r>
            <a:r>
              <a:rPr lang="uk-UA" b="0" dirty="0">
                <a:solidFill>
                  <a:schemeClr val="tx1"/>
                </a:solidFill>
              </a:rPr>
              <a:t>в</a:t>
            </a:r>
            <a:r>
              <a:rPr lang="uk-UA" dirty="0"/>
              <a:t>иникає при змінах внутрішньочерепного тиску</a:t>
            </a:r>
          </a:p>
          <a:p>
            <a:r>
              <a:rPr lang="uk-UA" dirty="0"/>
              <a:t>Патогенетичною основою є зміщення мозкових структур із натягненням судин, оболонок і нервів внаслідок нерівномірного розподілу внутрішньочерепного тиску.</a:t>
            </a:r>
          </a:p>
          <a:p>
            <a:r>
              <a:rPr lang="uk-UA" dirty="0"/>
              <a:t>Біль посилюється в положенні стоячи і зменшується в положенні лежачи, особливо без подушки, при нагинанні голови вперед (через підвищення тиску крові в венах голови). </a:t>
            </a:r>
          </a:p>
          <a:p>
            <a:r>
              <a:rPr lang="uk-UA" dirty="0"/>
              <a:t>Біль різко посилюється під час ходьби, струшуванні головою і нерідко супроводжується болем у надпліччі</a:t>
            </a:r>
            <a:endParaRPr lang="ru-RU" dirty="0"/>
          </a:p>
          <a:p>
            <a:r>
              <a:rPr lang="uk-UA" b="1" dirty="0">
                <a:solidFill>
                  <a:schemeClr val="accent2">
                    <a:lumMod val="75000"/>
                  </a:schemeClr>
                </a:solidFill>
              </a:rPr>
              <a:t>Невралгічний головний біль. </a:t>
            </a:r>
            <a:r>
              <a:rPr lang="uk-UA" dirty="0" err="1"/>
              <a:t>Нападоподібний</a:t>
            </a:r>
            <a:r>
              <a:rPr lang="uk-UA" dirty="0"/>
              <a:t> характер.</a:t>
            </a:r>
          </a:p>
          <a:p>
            <a:r>
              <a:rPr lang="uk-UA" dirty="0" err="1"/>
              <a:t>Куркоподібні</a:t>
            </a:r>
            <a:r>
              <a:rPr lang="uk-UA" dirty="0"/>
              <a:t> (тригерні) зони, подразнення яких спричинює напад - іррадіація болю в сусідні або віддалені ділянки голови.</a:t>
            </a:r>
          </a:p>
          <a:p>
            <a:r>
              <a:rPr lang="uk-UA" dirty="0"/>
              <a:t>Біль з`являється блискавично і має різальний, пекучий, пронизливий характер.</a:t>
            </a:r>
          </a:p>
          <a:p>
            <a:r>
              <a:rPr lang="uk-UA" dirty="0"/>
              <a:t>Хворий нерідко застигає в якійсь позі або починає посилено розтирати місце болю.</a:t>
            </a:r>
            <a:endParaRPr lang="ru-RU" dirty="0"/>
          </a:p>
          <a:p>
            <a:r>
              <a:rPr lang="uk-UA" b="1" dirty="0" err="1">
                <a:solidFill>
                  <a:schemeClr val="accent2">
                    <a:lumMod val="75000"/>
                  </a:schemeClr>
                </a:solidFill>
              </a:rPr>
              <a:t>Психалгічний</a:t>
            </a:r>
            <a:r>
              <a:rPr lang="uk-UA" b="1" dirty="0">
                <a:solidFill>
                  <a:schemeClr val="accent2">
                    <a:lumMod val="75000"/>
                  </a:schemeClr>
                </a:solidFill>
              </a:rPr>
              <a:t> головний біль.</a:t>
            </a:r>
            <a:r>
              <a:rPr lang="uk-UA" dirty="0"/>
              <a:t> Центральний, іпохондричний, конверсійний, </a:t>
            </a:r>
            <a:r>
              <a:rPr lang="uk-UA" dirty="0" err="1"/>
              <a:t>галюцинаторний</a:t>
            </a:r>
            <a:endParaRPr lang="uk-UA" dirty="0"/>
          </a:p>
          <a:p>
            <a:r>
              <a:rPr lang="uk-UA" dirty="0"/>
              <a:t>У виникненні болю важливу роль відіграє порушення обміну </a:t>
            </a:r>
            <a:r>
              <a:rPr lang="uk-UA" dirty="0" err="1"/>
              <a:t>моноамінів</a:t>
            </a:r>
            <a:r>
              <a:rPr lang="uk-UA" dirty="0"/>
              <a:t> і ендогенних </a:t>
            </a:r>
            <a:r>
              <a:rPr lang="uk-UA" dirty="0" err="1"/>
              <a:t>опіатів</a:t>
            </a:r>
            <a:r>
              <a:rPr lang="uk-UA" dirty="0"/>
              <a:t>, що зумовлює зміни функції протибольової системи організму.</a:t>
            </a:r>
          </a:p>
          <a:p>
            <a:r>
              <a:rPr lang="uk-UA" dirty="0"/>
              <a:t>Якщо не вдається при ретельному обстеженні виявити причину головного болю, тоді ставлять діагноз </a:t>
            </a:r>
            <a:r>
              <a:rPr lang="uk-UA" dirty="0">
                <a:solidFill>
                  <a:schemeClr val="tx1">
                    <a:lumMod val="95000"/>
                    <a:lumOff val="5000"/>
                  </a:schemeClr>
                </a:solidFill>
              </a:rPr>
              <a:t>- </a:t>
            </a:r>
            <a:r>
              <a:rPr lang="uk-UA" dirty="0" err="1">
                <a:solidFill>
                  <a:schemeClr val="tx1">
                    <a:lumMod val="95000"/>
                    <a:lumOff val="5000"/>
                  </a:schemeClr>
                </a:solidFill>
              </a:rPr>
              <a:t>психалгічний</a:t>
            </a:r>
            <a:r>
              <a:rPr lang="uk-UA" dirty="0">
                <a:solidFill>
                  <a:schemeClr val="tx1">
                    <a:lumMod val="95000"/>
                    <a:lumOff val="5000"/>
                  </a:schemeClr>
                </a:solidFill>
              </a:rPr>
              <a:t> головний біль                                                                                                                                                                                                                                                                                                                                                                                                                                                                                                                                                                                                                              </a:t>
            </a:r>
            <a:endParaRPr lang="ru-RU" dirty="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B59BBBF8-9620-4FC7-B75B-2056B96E9620}" type="slidenum">
              <a:rPr lang="ru-RU" smtClean="0"/>
              <a:pPr/>
              <a:t>28</a:t>
            </a:fld>
            <a:endParaRPr lang="ru-RU"/>
          </a:p>
        </p:txBody>
      </p:sp>
    </p:spTree>
    <p:extLst>
      <p:ext uri="{BB962C8B-B14F-4D97-AF65-F5344CB8AC3E}">
        <p14:creationId xmlns:p14="http://schemas.microsoft.com/office/powerpoint/2010/main" val="4174689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AFE69F39-7403-4344-9259-FCA341557A01}" type="slidenum">
              <a:rPr lang="uk-UA" smtClean="0"/>
              <a:pPr/>
              <a:t>29</a:t>
            </a:fld>
            <a:endParaRPr lang="uk-UA"/>
          </a:p>
        </p:txBody>
      </p:sp>
    </p:spTree>
    <p:extLst>
      <p:ext uri="{BB962C8B-B14F-4D97-AF65-F5344CB8AC3E}">
        <p14:creationId xmlns:p14="http://schemas.microsoft.com/office/powerpoint/2010/main" val="1699284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Судинний головний біль </a:t>
            </a:r>
            <a:r>
              <a:rPr lang="uk-UA" dirty="0"/>
              <a:t>може виникати в результаті надмірного розтягнення</a:t>
            </a:r>
            <a:r>
              <a:rPr lang="uk-UA" baseline="0" dirty="0"/>
              <a:t> судин пульсовим об`ємом крові, переповнення кров`ю гіпотонічних судин, особливо вен, чи натягнення судин об`ємним процесом. Такий біль послаблюється або зовсім зникає якщо притиснути відповідну артерію. Натягнення артерій об`ємним процесом провокує тупий, </a:t>
            </a:r>
            <a:r>
              <a:rPr lang="uk-UA" baseline="0" dirty="0" err="1"/>
              <a:t>ламальний</a:t>
            </a:r>
            <a:r>
              <a:rPr lang="uk-UA" baseline="0" dirty="0"/>
              <a:t>, </a:t>
            </a:r>
            <a:r>
              <a:rPr lang="uk-UA" baseline="0" dirty="0" err="1"/>
              <a:t>тягкий</a:t>
            </a:r>
            <a:r>
              <a:rPr lang="uk-UA" baseline="0" dirty="0"/>
              <a:t> біль. Спостерігається в разі мігрені, вегетативних дистоній, артеріальної гіпертензії різного </a:t>
            </a:r>
            <a:r>
              <a:rPr lang="uk-UA" baseline="0" dirty="0" err="1"/>
              <a:t>генезу</a:t>
            </a:r>
            <a:r>
              <a:rPr lang="uk-UA" baseline="0" dirty="0"/>
              <a:t>, атеросклерозу судин головного мозку, васкуліту</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uk-UA" dirty="0"/>
              <a:t>Для </a:t>
            </a:r>
            <a:r>
              <a:rPr lang="uk-UA" b="1" dirty="0"/>
              <a:t>болю </a:t>
            </a:r>
            <a:r>
              <a:rPr lang="uk-UA" b="1" dirty="0" err="1"/>
              <a:t>м</a:t>
            </a:r>
            <a:r>
              <a:rPr lang="uk-UA" b="1" dirty="0" err="1">
                <a:latin typeface="Times New Roman"/>
                <a:cs typeface="Times New Roman"/>
              </a:rPr>
              <a:t>′</a:t>
            </a:r>
            <a:r>
              <a:rPr lang="uk-UA" b="1" dirty="0" err="1"/>
              <a:t>язів</a:t>
            </a:r>
            <a:r>
              <a:rPr lang="uk-UA" b="1" dirty="0"/>
              <a:t> голови </a:t>
            </a:r>
            <a:r>
              <a:rPr lang="uk-UA" dirty="0"/>
              <a:t>характерне відчуття стискування голови</a:t>
            </a:r>
            <a:r>
              <a:rPr lang="uk-UA" baseline="0" dirty="0"/>
              <a:t> </a:t>
            </a:r>
            <a:r>
              <a:rPr lang="uk-UA" baseline="0" dirty="0" err="1"/>
              <a:t>пов</a:t>
            </a:r>
            <a:r>
              <a:rPr lang="uk-UA" dirty="0" err="1">
                <a:latin typeface="Times New Roman"/>
                <a:cs typeface="Times New Roman"/>
              </a:rPr>
              <a:t>′</a:t>
            </a:r>
            <a:r>
              <a:rPr lang="uk-UA" baseline="0" dirty="0" err="1"/>
              <a:t>язкою</a:t>
            </a:r>
            <a:r>
              <a:rPr lang="uk-UA" baseline="0" dirty="0"/>
              <a:t>/обручем (шолом неврастеніка). Біль зазвичай виникає після фізичного навантаження чи емоційного стресу, утримується увесь день, посилюється надвечір та зменшується після відпочинку і розслаблення. ~ 10% хворих відчувають біль </a:t>
            </a:r>
            <a:r>
              <a:rPr lang="uk-UA" baseline="0" dirty="0" err="1"/>
              <a:t>м</a:t>
            </a:r>
            <a:r>
              <a:rPr lang="uk-UA" dirty="0" err="1">
                <a:latin typeface="Times New Roman"/>
                <a:cs typeface="Times New Roman"/>
              </a:rPr>
              <a:t>′</a:t>
            </a:r>
            <a:r>
              <a:rPr lang="uk-UA" baseline="0" dirty="0" err="1"/>
              <a:t>язового</a:t>
            </a:r>
            <a:r>
              <a:rPr lang="uk-UA" baseline="0" dirty="0"/>
              <a:t> напруження вночі й часто від нього прокидаються (причиною може бути </a:t>
            </a:r>
            <a:r>
              <a:rPr lang="uk-UA" baseline="0" dirty="0" err="1"/>
              <a:t>остеоходроз</a:t>
            </a:r>
            <a:r>
              <a:rPr lang="uk-UA" baseline="0" dirty="0"/>
              <a:t> шийного відділу хребта).</a:t>
            </a:r>
            <a:endParaRPr lang="en-US" baseline="0" dirty="0"/>
          </a:p>
          <a:p>
            <a:r>
              <a:rPr lang="uk-UA" b="1" dirty="0" err="1">
                <a:solidFill>
                  <a:schemeClr val="accent2">
                    <a:lumMod val="75000"/>
                  </a:schemeClr>
                </a:solidFill>
              </a:rPr>
              <a:t>Ліквородинамічний</a:t>
            </a:r>
            <a:r>
              <a:rPr lang="uk-UA" b="1" dirty="0">
                <a:solidFill>
                  <a:schemeClr val="accent2">
                    <a:lumMod val="75000"/>
                  </a:schemeClr>
                </a:solidFill>
              </a:rPr>
              <a:t> головний біль</a:t>
            </a:r>
            <a:r>
              <a:rPr lang="en-US" b="1" dirty="0">
                <a:solidFill>
                  <a:schemeClr val="accent2">
                    <a:lumMod val="75000"/>
                  </a:schemeClr>
                </a:solidFill>
              </a:rPr>
              <a:t> </a:t>
            </a:r>
            <a:r>
              <a:rPr lang="uk-UA" b="0" dirty="0">
                <a:solidFill>
                  <a:schemeClr val="tx1"/>
                </a:solidFill>
              </a:rPr>
              <a:t>в</a:t>
            </a:r>
            <a:r>
              <a:rPr lang="uk-UA" dirty="0"/>
              <a:t>иникає при змінах внутрішньочерепного тиску</a:t>
            </a:r>
          </a:p>
          <a:p>
            <a:r>
              <a:rPr lang="uk-UA" dirty="0"/>
              <a:t>Патогенетичною основою є зміщення мозкових структур із натягненням судин, оболонок і нервів внаслідок нерівномірного розподілу внутрішньочерепного тиску.</a:t>
            </a:r>
          </a:p>
          <a:p>
            <a:r>
              <a:rPr lang="uk-UA" dirty="0"/>
              <a:t>Біль посилюється в положенні стоячи і зменшується в положенні лежачи, особливо без подушки, при нагинанні голови вперед (через підвищення тиску крові в венах голови). </a:t>
            </a:r>
          </a:p>
          <a:p>
            <a:r>
              <a:rPr lang="uk-UA" dirty="0"/>
              <a:t>Біль різко посилюється під час ходьби, струшуванні головою і нерідко супроводжується болем у надпліччі</a:t>
            </a:r>
            <a:endParaRPr lang="ru-RU" dirty="0"/>
          </a:p>
          <a:p>
            <a:r>
              <a:rPr lang="uk-UA" b="1" dirty="0">
                <a:solidFill>
                  <a:schemeClr val="accent2">
                    <a:lumMod val="75000"/>
                  </a:schemeClr>
                </a:solidFill>
              </a:rPr>
              <a:t>Невралгічний головний біль. </a:t>
            </a:r>
            <a:r>
              <a:rPr lang="uk-UA" dirty="0" err="1"/>
              <a:t>Нападоподібний</a:t>
            </a:r>
            <a:r>
              <a:rPr lang="uk-UA" dirty="0"/>
              <a:t> характер.</a:t>
            </a:r>
          </a:p>
          <a:p>
            <a:r>
              <a:rPr lang="uk-UA" dirty="0" err="1"/>
              <a:t>Куркоподібні</a:t>
            </a:r>
            <a:r>
              <a:rPr lang="uk-UA" dirty="0"/>
              <a:t> (тригерні) зони, подразнення яких спричинює напад - іррадіація болю в сусідні або віддалені ділянки голови.</a:t>
            </a:r>
          </a:p>
          <a:p>
            <a:r>
              <a:rPr lang="uk-UA" dirty="0"/>
              <a:t>Біль з`являється блискавично і має різальний, пекучий, пронизливий характер.</a:t>
            </a:r>
          </a:p>
          <a:p>
            <a:r>
              <a:rPr lang="uk-UA" dirty="0"/>
              <a:t>Хворий нерідко застигає в якійсь позі або починає посилено розтирати місце болю.</a:t>
            </a:r>
            <a:endParaRPr lang="ru-RU" dirty="0"/>
          </a:p>
          <a:p>
            <a:r>
              <a:rPr lang="uk-UA" b="1" dirty="0" err="1">
                <a:solidFill>
                  <a:schemeClr val="accent2">
                    <a:lumMod val="75000"/>
                  </a:schemeClr>
                </a:solidFill>
              </a:rPr>
              <a:t>Психалгічний</a:t>
            </a:r>
            <a:r>
              <a:rPr lang="uk-UA" b="1" dirty="0">
                <a:solidFill>
                  <a:schemeClr val="accent2">
                    <a:lumMod val="75000"/>
                  </a:schemeClr>
                </a:solidFill>
              </a:rPr>
              <a:t> головний біль.</a:t>
            </a:r>
            <a:r>
              <a:rPr lang="uk-UA" dirty="0"/>
              <a:t> Центральний, іпохондричний, конверсійний, </a:t>
            </a:r>
            <a:r>
              <a:rPr lang="uk-UA" dirty="0" err="1"/>
              <a:t>галюцинаторний</a:t>
            </a:r>
            <a:endParaRPr lang="uk-UA" dirty="0"/>
          </a:p>
          <a:p>
            <a:r>
              <a:rPr lang="uk-UA" dirty="0"/>
              <a:t>У виникненні болю важливу роль відіграє порушення обміну </a:t>
            </a:r>
            <a:r>
              <a:rPr lang="uk-UA" dirty="0" err="1"/>
              <a:t>моноамінів</a:t>
            </a:r>
            <a:r>
              <a:rPr lang="uk-UA" dirty="0"/>
              <a:t> і ендогенних </a:t>
            </a:r>
            <a:r>
              <a:rPr lang="uk-UA" dirty="0" err="1"/>
              <a:t>опіатів</a:t>
            </a:r>
            <a:r>
              <a:rPr lang="uk-UA" dirty="0"/>
              <a:t>, що зумовлює зміни функції протибольової системи організму.</a:t>
            </a:r>
          </a:p>
          <a:p>
            <a:r>
              <a:rPr lang="uk-UA" dirty="0"/>
              <a:t>Якщо не вдається при ретельному обстеженні виявити причину головного болю, тоді ставлять діагноз </a:t>
            </a:r>
            <a:r>
              <a:rPr lang="uk-UA" dirty="0">
                <a:solidFill>
                  <a:schemeClr val="tx1">
                    <a:lumMod val="95000"/>
                    <a:lumOff val="5000"/>
                  </a:schemeClr>
                </a:solidFill>
              </a:rPr>
              <a:t>- </a:t>
            </a:r>
            <a:r>
              <a:rPr lang="uk-UA" dirty="0" err="1">
                <a:solidFill>
                  <a:schemeClr val="tx1">
                    <a:lumMod val="95000"/>
                    <a:lumOff val="5000"/>
                  </a:schemeClr>
                </a:solidFill>
              </a:rPr>
              <a:t>психалгічний</a:t>
            </a:r>
            <a:r>
              <a:rPr lang="uk-UA" dirty="0">
                <a:solidFill>
                  <a:schemeClr val="tx1">
                    <a:lumMod val="95000"/>
                    <a:lumOff val="5000"/>
                  </a:schemeClr>
                </a:solidFill>
              </a:rPr>
              <a:t> головний біль                                                                                                                                                                                                                                                                                                                                                                                                                                                                                                                                                                                                                              </a:t>
            </a:r>
            <a:endParaRPr lang="ru-RU" dirty="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B59BBBF8-9620-4FC7-B75B-2056B96E9620}" type="slidenum">
              <a:rPr lang="ru-RU" smtClean="0"/>
              <a:pPr/>
              <a:t>31</a:t>
            </a:fld>
            <a:endParaRPr lang="ru-RU"/>
          </a:p>
        </p:txBody>
      </p:sp>
    </p:spTree>
    <p:extLst>
      <p:ext uri="{BB962C8B-B14F-4D97-AF65-F5344CB8AC3E}">
        <p14:creationId xmlns:p14="http://schemas.microsoft.com/office/powerpoint/2010/main" val="330220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Судинний головний біль </a:t>
            </a:r>
            <a:r>
              <a:rPr lang="uk-UA" dirty="0"/>
              <a:t>може виникати в результаті надмірного розтягнення</a:t>
            </a:r>
            <a:r>
              <a:rPr lang="uk-UA" baseline="0" dirty="0"/>
              <a:t> судин пульсовим об`ємом крові, переповнення кров`ю гіпотонічних судин, особливо вен, чи натягнення судин об`ємним процесом. Такий біль послаблюється або зовсім зникає якщо притиснути відповідну артерію. Натягнення артерій об`ємним процесом провокує тупий, </a:t>
            </a:r>
            <a:r>
              <a:rPr lang="uk-UA" baseline="0" dirty="0" err="1"/>
              <a:t>ламальний</a:t>
            </a:r>
            <a:r>
              <a:rPr lang="uk-UA" baseline="0" dirty="0"/>
              <a:t>, </a:t>
            </a:r>
            <a:r>
              <a:rPr lang="uk-UA" baseline="0" dirty="0" err="1"/>
              <a:t>тягкий</a:t>
            </a:r>
            <a:r>
              <a:rPr lang="uk-UA" baseline="0" dirty="0"/>
              <a:t> біль. Спостерігається в разі мігрені, вегетативних дистоній, артеріальної гіпертензії різного </a:t>
            </a:r>
            <a:r>
              <a:rPr lang="uk-UA" baseline="0" dirty="0" err="1"/>
              <a:t>генезу</a:t>
            </a:r>
            <a:r>
              <a:rPr lang="uk-UA" baseline="0" dirty="0"/>
              <a:t>, атеросклерозу судин головного мозку, васкуліту</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uk-UA" dirty="0"/>
              <a:t>Для </a:t>
            </a:r>
            <a:r>
              <a:rPr lang="uk-UA" b="1" dirty="0"/>
              <a:t>болю </a:t>
            </a:r>
            <a:r>
              <a:rPr lang="uk-UA" b="1" dirty="0" err="1"/>
              <a:t>м</a:t>
            </a:r>
            <a:r>
              <a:rPr lang="uk-UA" b="1" dirty="0" err="1">
                <a:latin typeface="Times New Roman"/>
                <a:cs typeface="Times New Roman"/>
              </a:rPr>
              <a:t>′</a:t>
            </a:r>
            <a:r>
              <a:rPr lang="uk-UA" b="1" dirty="0" err="1"/>
              <a:t>язів</a:t>
            </a:r>
            <a:r>
              <a:rPr lang="uk-UA" b="1" dirty="0"/>
              <a:t> голови </a:t>
            </a:r>
            <a:r>
              <a:rPr lang="uk-UA" dirty="0"/>
              <a:t>характерне відчуття стискування голови</a:t>
            </a:r>
            <a:r>
              <a:rPr lang="uk-UA" baseline="0" dirty="0"/>
              <a:t> </a:t>
            </a:r>
            <a:r>
              <a:rPr lang="uk-UA" baseline="0" dirty="0" err="1"/>
              <a:t>пов</a:t>
            </a:r>
            <a:r>
              <a:rPr lang="uk-UA" dirty="0" err="1">
                <a:latin typeface="Times New Roman"/>
                <a:cs typeface="Times New Roman"/>
              </a:rPr>
              <a:t>′</a:t>
            </a:r>
            <a:r>
              <a:rPr lang="uk-UA" baseline="0" dirty="0" err="1"/>
              <a:t>язкою</a:t>
            </a:r>
            <a:r>
              <a:rPr lang="uk-UA" baseline="0" dirty="0"/>
              <a:t>/обручем (шолом неврастеніка). Біль зазвичай виникає після фізичного навантаження чи емоційного стресу, утримується увесь день, посилюється надвечір та зменшується після відпочинку і розслаблення. ~ 10% хворих відчувають біль </a:t>
            </a:r>
            <a:r>
              <a:rPr lang="uk-UA" baseline="0" dirty="0" err="1"/>
              <a:t>м</a:t>
            </a:r>
            <a:r>
              <a:rPr lang="uk-UA" dirty="0" err="1">
                <a:latin typeface="Times New Roman"/>
                <a:cs typeface="Times New Roman"/>
              </a:rPr>
              <a:t>′</a:t>
            </a:r>
            <a:r>
              <a:rPr lang="uk-UA" baseline="0" dirty="0" err="1"/>
              <a:t>язового</a:t>
            </a:r>
            <a:r>
              <a:rPr lang="uk-UA" baseline="0" dirty="0"/>
              <a:t> напруження вночі й часто від нього прокидаються (причиною може бути </a:t>
            </a:r>
            <a:r>
              <a:rPr lang="uk-UA" baseline="0" dirty="0" err="1"/>
              <a:t>остеоходроз</a:t>
            </a:r>
            <a:r>
              <a:rPr lang="uk-UA" baseline="0" dirty="0"/>
              <a:t> шийного відділу хребта).</a:t>
            </a:r>
            <a:endParaRPr lang="en-US" baseline="0" dirty="0"/>
          </a:p>
          <a:p>
            <a:r>
              <a:rPr lang="uk-UA" b="1" dirty="0" err="1">
                <a:solidFill>
                  <a:schemeClr val="accent2">
                    <a:lumMod val="75000"/>
                  </a:schemeClr>
                </a:solidFill>
              </a:rPr>
              <a:t>Ліквородинамічний</a:t>
            </a:r>
            <a:r>
              <a:rPr lang="uk-UA" b="1" dirty="0">
                <a:solidFill>
                  <a:schemeClr val="accent2">
                    <a:lumMod val="75000"/>
                  </a:schemeClr>
                </a:solidFill>
              </a:rPr>
              <a:t> головний біль</a:t>
            </a:r>
            <a:r>
              <a:rPr lang="en-US" b="1" dirty="0">
                <a:solidFill>
                  <a:schemeClr val="accent2">
                    <a:lumMod val="75000"/>
                  </a:schemeClr>
                </a:solidFill>
              </a:rPr>
              <a:t> </a:t>
            </a:r>
            <a:r>
              <a:rPr lang="uk-UA" b="0" dirty="0">
                <a:solidFill>
                  <a:schemeClr val="tx1"/>
                </a:solidFill>
              </a:rPr>
              <a:t>в</a:t>
            </a:r>
            <a:r>
              <a:rPr lang="uk-UA" dirty="0"/>
              <a:t>иникає при змінах внутрішньочерепного тиску</a:t>
            </a:r>
          </a:p>
          <a:p>
            <a:r>
              <a:rPr lang="uk-UA" dirty="0"/>
              <a:t>Патогенетичною основою є зміщення мозкових структур із натягненням судин, оболонок і нервів внаслідок нерівномірного розподілу внутрішньочерепного тиску.</a:t>
            </a:r>
          </a:p>
          <a:p>
            <a:r>
              <a:rPr lang="uk-UA" dirty="0"/>
              <a:t>Біль посилюється в положенні стоячи і зменшується в положенні лежачи, особливо без подушки, при нагинанні голови вперед (через підвищення тиску крові в венах голови). </a:t>
            </a:r>
          </a:p>
          <a:p>
            <a:r>
              <a:rPr lang="uk-UA" dirty="0"/>
              <a:t>Біль різко посилюється під час ходьби, струшуванні головою і нерідко супроводжується болем у надпліччі</a:t>
            </a:r>
            <a:endParaRPr lang="ru-RU" dirty="0"/>
          </a:p>
          <a:p>
            <a:r>
              <a:rPr lang="uk-UA" b="1" dirty="0">
                <a:solidFill>
                  <a:schemeClr val="accent2">
                    <a:lumMod val="75000"/>
                  </a:schemeClr>
                </a:solidFill>
              </a:rPr>
              <a:t>Невралгічний головний біль. </a:t>
            </a:r>
            <a:r>
              <a:rPr lang="uk-UA" dirty="0" err="1"/>
              <a:t>Нападоподібний</a:t>
            </a:r>
            <a:r>
              <a:rPr lang="uk-UA" dirty="0"/>
              <a:t> характер.</a:t>
            </a:r>
          </a:p>
          <a:p>
            <a:r>
              <a:rPr lang="uk-UA" dirty="0" err="1"/>
              <a:t>Куркоподібні</a:t>
            </a:r>
            <a:r>
              <a:rPr lang="uk-UA" dirty="0"/>
              <a:t> (тригерні) зони, подразнення яких спричинює напад - іррадіація болю в сусідні або віддалені ділянки голови.</a:t>
            </a:r>
          </a:p>
          <a:p>
            <a:r>
              <a:rPr lang="uk-UA" dirty="0"/>
              <a:t>Біль з`являється блискавично і має різальний, пекучий, пронизливий характер.</a:t>
            </a:r>
          </a:p>
          <a:p>
            <a:r>
              <a:rPr lang="uk-UA" dirty="0"/>
              <a:t>Хворий нерідко застигає в якійсь позі або починає посилено розтирати місце болю.</a:t>
            </a:r>
            <a:endParaRPr lang="ru-RU" dirty="0"/>
          </a:p>
          <a:p>
            <a:r>
              <a:rPr lang="uk-UA" b="1" dirty="0" err="1">
                <a:solidFill>
                  <a:schemeClr val="accent2">
                    <a:lumMod val="75000"/>
                  </a:schemeClr>
                </a:solidFill>
              </a:rPr>
              <a:t>Психалгічний</a:t>
            </a:r>
            <a:r>
              <a:rPr lang="uk-UA" b="1" dirty="0">
                <a:solidFill>
                  <a:schemeClr val="accent2">
                    <a:lumMod val="75000"/>
                  </a:schemeClr>
                </a:solidFill>
              </a:rPr>
              <a:t> головний біль.</a:t>
            </a:r>
            <a:r>
              <a:rPr lang="uk-UA" dirty="0"/>
              <a:t> Центральний, іпохондричний, конверсійний, </a:t>
            </a:r>
            <a:r>
              <a:rPr lang="uk-UA" dirty="0" err="1"/>
              <a:t>галюцинаторний</a:t>
            </a:r>
            <a:endParaRPr lang="uk-UA" dirty="0"/>
          </a:p>
          <a:p>
            <a:r>
              <a:rPr lang="uk-UA" dirty="0"/>
              <a:t>У виникненні болю важливу роль відіграє порушення обміну </a:t>
            </a:r>
            <a:r>
              <a:rPr lang="uk-UA" dirty="0" err="1"/>
              <a:t>моноамінів</a:t>
            </a:r>
            <a:r>
              <a:rPr lang="uk-UA" dirty="0"/>
              <a:t> і ендогенних </a:t>
            </a:r>
            <a:r>
              <a:rPr lang="uk-UA" dirty="0" err="1"/>
              <a:t>опіатів</a:t>
            </a:r>
            <a:r>
              <a:rPr lang="uk-UA" dirty="0"/>
              <a:t>, що зумовлює зміни функції протибольової системи організму.</a:t>
            </a:r>
          </a:p>
          <a:p>
            <a:r>
              <a:rPr lang="uk-UA" dirty="0"/>
              <a:t>Якщо не вдається при ретельному обстеженні виявити причину головного болю, тоді ставлять діагноз </a:t>
            </a:r>
            <a:r>
              <a:rPr lang="uk-UA" dirty="0">
                <a:solidFill>
                  <a:schemeClr val="tx1">
                    <a:lumMod val="95000"/>
                    <a:lumOff val="5000"/>
                  </a:schemeClr>
                </a:solidFill>
              </a:rPr>
              <a:t>- </a:t>
            </a:r>
            <a:r>
              <a:rPr lang="uk-UA" dirty="0" err="1">
                <a:solidFill>
                  <a:schemeClr val="tx1">
                    <a:lumMod val="95000"/>
                    <a:lumOff val="5000"/>
                  </a:schemeClr>
                </a:solidFill>
              </a:rPr>
              <a:t>психалгічний</a:t>
            </a:r>
            <a:r>
              <a:rPr lang="uk-UA" dirty="0">
                <a:solidFill>
                  <a:schemeClr val="tx1">
                    <a:lumMod val="95000"/>
                    <a:lumOff val="5000"/>
                  </a:schemeClr>
                </a:solidFill>
              </a:rPr>
              <a:t> головний біль                                                                                                                                                                                                                                                                                                                                                                                                                                                                                                                                                                                                                              </a:t>
            </a:r>
            <a:endParaRPr lang="ru-RU" dirty="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B59BBBF8-9620-4FC7-B75B-2056B96E9620}" type="slidenum">
              <a:rPr lang="ru-RU" smtClean="0"/>
              <a:pPr/>
              <a:t>41</a:t>
            </a:fld>
            <a:endParaRPr lang="ru-RU"/>
          </a:p>
        </p:txBody>
      </p:sp>
    </p:spTree>
    <p:extLst>
      <p:ext uri="{BB962C8B-B14F-4D97-AF65-F5344CB8AC3E}">
        <p14:creationId xmlns:p14="http://schemas.microsoft.com/office/powerpoint/2010/main" val="33022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Судинний головний біль </a:t>
            </a:r>
            <a:r>
              <a:rPr lang="uk-UA" dirty="0"/>
              <a:t>може виникати в результаті надмірного розтягнення</a:t>
            </a:r>
            <a:r>
              <a:rPr lang="uk-UA" baseline="0" dirty="0"/>
              <a:t> судин пульсовим об`ємом крові, переповнення кров`ю гіпотонічних судин, особливо вен, чи натягнення судин об`ємним процесом. Такий біль послаблюється або зовсім зникає якщо притиснути відповідну артерію. Натягнення артерій об`ємним процесом провокує тупий, </a:t>
            </a:r>
            <a:r>
              <a:rPr lang="uk-UA" baseline="0" dirty="0" err="1"/>
              <a:t>ламальний</a:t>
            </a:r>
            <a:r>
              <a:rPr lang="uk-UA" baseline="0" dirty="0"/>
              <a:t>, </a:t>
            </a:r>
            <a:r>
              <a:rPr lang="uk-UA" baseline="0" dirty="0" err="1"/>
              <a:t>тягкий</a:t>
            </a:r>
            <a:r>
              <a:rPr lang="uk-UA" baseline="0" dirty="0"/>
              <a:t> біль. Спостерігається в разі мігрені, вегетативних дистоній, артеріальної гіпертензії різного </a:t>
            </a:r>
            <a:r>
              <a:rPr lang="uk-UA" baseline="0" dirty="0" err="1"/>
              <a:t>генезу</a:t>
            </a:r>
            <a:r>
              <a:rPr lang="uk-UA" baseline="0" dirty="0"/>
              <a:t>, атеросклерозу судин головного мозку, васкуліту</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uk-UA" dirty="0"/>
              <a:t>Для </a:t>
            </a:r>
            <a:r>
              <a:rPr lang="uk-UA" b="1" dirty="0"/>
              <a:t>болю </a:t>
            </a:r>
            <a:r>
              <a:rPr lang="uk-UA" b="1" dirty="0" err="1"/>
              <a:t>м</a:t>
            </a:r>
            <a:r>
              <a:rPr lang="uk-UA" b="1" dirty="0" err="1">
                <a:latin typeface="Times New Roman"/>
                <a:cs typeface="Times New Roman"/>
              </a:rPr>
              <a:t>′</a:t>
            </a:r>
            <a:r>
              <a:rPr lang="uk-UA" b="1" dirty="0" err="1"/>
              <a:t>язів</a:t>
            </a:r>
            <a:r>
              <a:rPr lang="uk-UA" b="1" dirty="0"/>
              <a:t> голови </a:t>
            </a:r>
            <a:r>
              <a:rPr lang="uk-UA" dirty="0"/>
              <a:t>характерне відчуття стискування голови</a:t>
            </a:r>
            <a:r>
              <a:rPr lang="uk-UA" baseline="0" dirty="0"/>
              <a:t> </a:t>
            </a:r>
            <a:r>
              <a:rPr lang="uk-UA" baseline="0" dirty="0" err="1"/>
              <a:t>пов</a:t>
            </a:r>
            <a:r>
              <a:rPr lang="uk-UA" dirty="0" err="1">
                <a:latin typeface="Times New Roman"/>
                <a:cs typeface="Times New Roman"/>
              </a:rPr>
              <a:t>′</a:t>
            </a:r>
            <a:r>
              <a:rPr lang="uk-UA" baseline="0" dirty="0" err="1"/>
              <a:t>язкою</a:t>
            </a:r>
            <a:r>
              <a:rPr lang="uk-UA" baseline="0" dirty="0"/>
              <a:t>/обручем (шолом неврастеніка). Біль зазвичай виникає після фізичного навантаження чи емоційного стресу, утримується увесь день, посилюється надвечір та зменшується після відпочинку і розслаблення. ~ 10% хворих відчувають біль </a:t>
            </a:r>
            <a:r>
              <a:rPr lang="uk-UA" baseline="0" dirty="0" err="1"/>
              <a:t>м</a:t>
            </a:r>
            <a:r>
              <a:rPr lang="uk-UA" dirty="0" err="1">
                <a:latin typeface="Times New Roman"/>
                <a:cs typeface="Times New Roman"/>
              </a:rPr>
              <a:t>′</a:t>
            </a:r>
            <a:r>
              <a:rPr lang="uk-UA" baseline="0" dirty="0" err="1"/>
              <a:t>язового</a:t>
            </a:r>
            <a:r>
              <a:rPr lang="uk-UA" baseline="0" dirty="0"/>
              <a:t> напруження вночі й часто від нього прокидаються (причиною може бути </a:t>
            </a:r>
            <a:r>
              <a:rPr lang="uk-UA" baseline="0" dirty="0" err="1"/>
              <a:t>остеоходроз</a:t>
            </a:r>
            <a:r>
              <a:rPr lang="uk-UA" baseline="0" dirty="0"/>
              <a:t> шийного відділу хребта).</a:t>
            </a:r>
            <a:endParaRPr lang="en-US" baseline="0" dirty="0"/>
          </a:p>
          <a:p>
            <a:r>
              <a:rPr lang="uk-UA" b="1" dirty="0" err="1">
                <a:solidFill>
                  <a:schemeClr val="accent2">
                    <a:lumMod val="75000"/>
                  </a:schemeClr>
                </a:solidFill>
              </a:rPr>
              <a:t>Ліквородинамічний</a:t>
            </a:r>
            <a:r>
              <a:rPr lang="uk-UA" b="1" dirty="0">
                <a:solidFill>
                  <a:schemeClr val="accent2">
                    <a:lumMod val="75000"/>
                  </a:schemeClr>
                </a:solidFill>
              </a:rPr>
              <a:t> головний біль</a:t>
            </a:r>
            <a:r>
              <a:rPr lang="en-US" b="1" dirty="0">
                <a:solidFill>
                  <a:schemeClr val="accent2">
                    <a:lumMod val="75000"/>
                  </a:schemeClr>
                </a:solidFill>
              </a:rPr>
              <a:t> </a:t>
            </a:r>
            <a:r>
              <a:rPr lang="uk-UA" b="0" dirty="0">
                <a:solidFill>
                  <a:schemeClr val="tx1"/>
                </a:solidFill>
              </a:rPr>
              <a:t>в</a:t>
            </a:r>
            <a:r>
              <a:rPr lang="uk-UA" dirty="0"/>
              <a:t>иникає при змінах внутрішньочерепного тиску</a:t>
            </a:r>
          </a:p>
          <a:p>
            <a:r>
              <a:rPr lang="uk-UA" dirty="0"/>
              <a:t>Патогенетичною основою є зміщення мозкових структур із натягненням судин, оболонок і нервів внаслідок нерівномірного розподілу внутрішньочерепного тиску.</a:t>
            </a:r>
          </a:p>
          <a:p>
            <a:r>
              <a:rPr lang="uk-UA" dirty="0"/>
              <a:t>Біль посилюється в положенні стоячи і зменшується в положенні лежачи, особливо без подушки, при нагинанні голови вперед (через підвищення тиску крові в венах голови). </a:t>
            </a:r>
          </a:p>
          <a:p>
            <a:r>
              <a:rPr lang="uk-UA" dirty="0"/>
              <a:t>Біль різко посилюється під час ходьби, струшуванні головою і нерідко супроводжується болем у надпліччі</a:t>
            </a:r>
            <a:endParaRPr lang="ru-RU" dirty="0"/>
          </a:p>
          <a:p>
            <a:r>
              <a:rPr lang="uk-UA" b="1" dirty="0">
                <a:solidFill>
                  <a:schemeClr val="accent2">
                    <a:lumMod val="75000"/>
                  </a:schemeClr>
                </a:solidFill>
              </a:rPr>
              <a:t>Невралгічний головний біль. </a:t>
            </a:r>
            <a:r>
              <a:rPr lang="uk-UA" dirty="0" err="1"/>
              <a:t>Нападоподібний</a:t>
            </a:r>
            <a:r>
              <a:rPr lang="uk-UA" dirty="0"/>
              <a:t> характер.</a:t>
            </a:r>
          </a:p>
          <a:p>
            <a:r>
              <a:rPr lang="uk-UA" dirty="0" err="1"/>
              <a:t>Куркоподібні</a:t>
            </a:r>
            <a:r>
              <a:rPr lang="uk-UA" dirty="0"/>
              <a:t> (тригерні) зони, подразнення яких спричинює напад - іррадіація болю в сусідні або віддалені ділянки голови.</a:t>
            </a:r>
          </a:p>
          <a:p>
            <a:r>
              <a:rPr lang="uk-UA" dirty="0"/>
              <a:t>Біль з`являється блискавично і має різальний, пекучий, пронизливий характер.</a:t>
            </a:r>
          </a:p>
          <a:p>
            <a:r>
              <a:rPr lang="uk-UA" dirty="0"/>
              <a:t>Хворий нерідко застигає в якійсь позі або починає посилено розтирати місце болю.</a:t>
            </a:r>
            <a:endParaRPr lang="ru-RU" dirty="0"/>
          </a:p>
          <a:p>
            <a:r>
              <a:rPr lang="uk-UA" b="1" dirty="0" err="1">
                <a:solidFill>
                  <a:schemeClr val="accent2">
                    <a:lumMod val="75000"/>
                  </a:schemeClr>
                </a:solidFill>
              </a:rPr>
              <a:t>Психалгічний</a:t>
            </a:r>
            <a:r>
              <a:rPr lang="uk-UA" b="1" dirty="0">
                <a:solidFill>
                  <a:schemeClr val="accent2">
                    <a:lumMod val="75000"/>
                  </a:schemeClr>
                </a:solidFill>
              </a:rPr>
              <a:t> головний біль.</a:t>
            </a:r>
            <a:r>
              <a:rPr lang="uk-UA" dirty="0"/>
              <a:t> Центральний, іпохондричний, конверсійний, </a:t>
            </a:r>
            <a:r>
              <a:rPr lang="uk-UA" dirty="0" err="1"/>
              <a:t>галюцинаторний</a:t>
            </a:r>
            <a:endParaRPr lang="uk-UA" dirty="0"/>
          </a:p>
          <a:p>
            <a:r>
              <a:rPr lang="uk-UA" dirty="0"/>
              <a:t>У виникненні болю важливу роль відіграє порушення обміну </a:t>
            </a:r>
            <a:r>
              <a:rPr lang="uk-UA" dirty="0" err="1"/>
              <a:t>моноамінів</a:t>
            </a:r>
            <a:r>
              <a:rPr lang="uk-UA" dirty="0"/>
              <a:t> і ендогенних </a:t>
            </a:r>
            <a:r>
              <a:rPr lang="uk-UA" dirty="0" err="1"/>
              <a:t>опіатів</a:t>
            </a:r>
            <a:r>
              <a:rPr lang="uk-UA" dirty="0"/>
              <a:t>, що зумовлює зміни функції протибольової системи організму.</a:t>
            </a:r>
          </a:p>
          <a:p>
            <a:r>
              <a:rPr lang="uk-UA" dirty="0"/>
              <a:t>Якщо не вдається при ретельному обстеженні виявити причину головного болю, тоді ставлять діагноз </a:t>
            </a:r>
            <a:r>
              <a:rPr lang="uk-UA" dirty="0">
                <a:solidFill>
                  <a:schemeClr val="tx1">
                    <a:lumMod val="95000"/>
                    <a:lumOff val="5000"/>
                  </a:schemeClr>
                </a:solidFill>
              </a:rPr>
              <a:t>- </a:t>
            </a:r>
            <a:r>
              <a:rPr lang="uk-UA" dirty="0" err="1">
                <a:solidFill>
                  <a:schemeClr val="tx1">
                    <a:lumMod val="95000"/>
                    <a:lumOff val="5000"/>
                  </a:schemeClr>
                </a:solidFill>
              </a:rPr>
              <a:t>психалгічний</a:t>
            </a:r>
            <a:r>
              <a:rPr lang="uk-UA" dirty="0">
                <a:solidFill>
                  <a:schemeClr val="tx1">
                    <a:lumMod val="95000"/>
                    <a:lumOff val="5000"/>
                  </a:schemeClr>
                </a:solidFill>
              </a:rPr>
              <a:t> головний біль                                                                                                                                                                                                                                                                                                                                                                                                                                                                                                                                                                                                                              </a:t>
            </a:r>
            <a:endParaRPr lang="ru-RU" dirty="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B59BBBF8-9620-4FC7-B75B-2056B96E9620}" type="slidenum">
              <a:rPr lang="ru-RU" smtClean="0"/>
              <a:pPr/>
              <a:t>6</a:t>
            </a:fld>
            <a:endParaRPr lang="ru-RU"/>
          </a:p>
        </p:txBody>
      </p:sp>
    </p:spTree>
    <p:extLst>
      <p:ext uri="{BB962C8B-B14F-4D97-AF65-F5344CB8AC3E}">
        <p14:creationId xmlns:p14="http://schemas.microsoft.com/office/powerpoint/2010/main" val="3548811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Судинний головний біль </a:t>
            </a:r>
            <a:r>
              <a:rPr lang="uk-UA" dirty="0"/>
              <a:t>може виникати в результаті надмірного розтягнення</a:t>
            </a:r>
            <a:r>
              <a:rPr lang="uk-UA" baseline="0" dirty="0"/>
              <a:t> судин пульсовим об`ємом крові, переповнення кров`ю гіпотонічних судин, особливо вен, чи натягнення судин об`ємним процесом. Такий біль послаблюється або зовсім зникає якщо притиснути відповідну артерію. Натягнення артерій об`ємним процесом провокує тупий, </a:t>
            </a:r>
            <a:r>
              <a:rPr lang="uk-UA" baseline="0" dirty="0" err="1"/>
              <a:t>ламальний</a:t>
            </a:r>
            <a:r>
              <a:rPr lang="uk-UA" baseline="0" dirty="0"/>
              <a:t>, </a:t>
            </a:r>
            <a:r>
              <a:rPr lang="uk-UA" baseline="0" dirty="0" err="1"/>
              <a:t>тягкий</a:t>
            </a:r>
            <a:r>
              <a:rPr lang="uk-UA" baseline="0" dirty="0"/>
              <a:t> біль. Спостерігається в разі мігрені, вегетативних дистоній, артеріальної гіпертензії різного </a:t>
            </a:r>
            <a:r>
              <a:rPr lang="uk-UA" baseline="0" dirty="0" err="1"/>
              <a:t>генезу</a:t>
            </a:r>
            <a:r>
              <a:rPr lang="uk-UA" baseline="0" dirty="0"/>
              <a:t>, атеросклерозу судин головного мозку, васкуліту</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uk-UA" dirty="0"/>
              <a:t>Для </a:t>
            </a:r>
            <a:r>
              <a:rPr lang="uk-UA" b="1" dirty="0"/>
              <a:t>болю </a:t>
            </a:r>
            <a:r>
              <a:rPr lang="uk-UA" b="1" dirty="0" err="1"/>
              <a:t>м</a:t>
            </a:r>
            <a:r>
              <a:rPr lang="uk-UA" b="1" dirty="0" err="1">
                <a:latin typeface="Times New Roman"/>
                <a:cs typeface="Times New Roman"/>
              </a:rPr>
              <a:t>′</a:t>
            </a:r>
            <a:r>
              <a:rPr lang="uk-UA" b="1" dirty="0" err="1"/>
              <a:t>язів</a:t>
            </a:r>
            <a:r>
              <a:rPr lang="uk-UA" b="1" dirty="0"/>
              <a:t> голови </a:t>
            </a:r>
            <a:r>
              <a:rPr lang="uk-UA" dirty="0"/>
              <a:t>характерне відчуття стискування голови</a:t>
            </a:r>
            <a:r>
              <a:rPr lang="uk-UA" baseline="0" dirty="0"/>
              <a:t> </a:t>
            </a:r>
            <a:r>
              <a:rPr lang="uk-UA" baseline="0" dirty="0" err="1"/>
              <a:t>пов</a:t>
            </a:r>
            <a:r>
              <a:rPr lang="uk-UA" dirty="0" err="1">
                <a:latin typeface="Times New Roman"/>
                <a:cs typeface="Times New Roman"/>
              </a:rPr>
              <a:t>′</a:t>
            </a:r>
            <a:r>
              <a:rPr lang="uk-UA" baseline="0" dirty="0" err="1"/>
              <a:t>язкою</a:t>
            </a:r>
            <a:r>
              <a:rPr lang="uk-UA" baseline="0" dirty="0"/>
              <a:t>/обручем (шолом неврастеніка). Біль зазвичай виникає після фізичного навантаження чи емоційного стресу, утримується увесь день, посилюється надвечір та зменшується після відпочинку і розслаблення. ~ 10% хворих відчувають біль </a:t>
            </a:r>
            <a:r>
              <a:rPr lang="uk-UA" baseline="0" dirty="0" err="1"/>
              <a:t>м</a:t>
            </a:r>
            <a:r>
              <a:rPr lang="uk-UA" dirty="0" err="1">
                <a:latin typeface="Times New Roman"/>
                <a:cs typeface="Times New Roman"/>
              </a:rPr>
              <a:t>′</a:t>
            </a:r>
            <a:r>
              <a:rPr lang="uk-UA" baseline="0" dirty="0" err="1"/>
              <a:t>язового</a:t>
            </a:r>
            <a:r>
              <a:rPr lang="uk-UA" baseline="0" dirty="0"/>
              <a:t> напруження вночі й часто від нього прокидаються (причиною може бути </a:t>
            </a:r>
            <a:r>
              <a:rPr lang="uk-UA" baseline="0" dirty="0" err="1"/>
              <a:t>остеоходроз</a:t>
            </a:r>
            <a:r>
              <a:rPr lang="uk-UA" baseline="0" dirty="0"/>
              <a:t> шийного відділу хребта).</a:t>
            </a:r>
            <a:endParaRPr lang="en-US" baseline="0" dirty="0"/>
          </a:p>
          <a:p>
            <a:r>
              <a:rPr lang="uk-UA" b="1" dirty="0" err="1">
                <a:solidFill>
                  <a:schemeClr val="accent2">
                    <a:lumMod val="75000"/>
                  </a:schemeClr>
                </a:solidFill>
              </a:rPr>
              <a:t>Ліквородинамічний</a:t>
            </a:r>
            <a:r>
              <a:rPr lang="uk-UA" b="1" dirty="0">
                <a:solidFill>
                  <a:schemeClr val="accent2">
                    <a:lumMod val="75000"/>
                  </a:schemeClr>
                </a:solidFill>
              </a:rPr>
              <a:t> головний біль</a:t>
            </a:r>
            <a:r>
              <a:rPr lang="en-US" b="1" dirty="0">
                <a:solidFill>
                  <a:schemeClr val="accent2">
                    <a:lumMod val="75000"/>
                  </a:schemeClr>
                </a:solidFill>
              </a:rPr>
              <a:t> </a:t>
            </a:r>
            <a:r>
              <a:rPr lang="uk-UA" b="0" dirty="0">
                <a:solidFill>
                  <a:schemeClr val="tx1"/>
                </a:solidFill>
              </a:rPr>
              <a:t>в</a:t>
            </a:r>
            <a:r>
              <a:rPr lang="uk-UA" dirty="0"/>
              <a:t>иникає при змінах внутрішньочерепного тиску</a:t>
            </a:r>
          </a:p>
          <a:p>
            <a:r>
              <a:rPr lang="uk-UA" dirty="0"/>
              <a:t>Патогенетичною основою є зміщення мозкових структур із натягненням судин, оболонок і нервів внаслідок нерівномірного розподілу внутрішньочерепного тиску.</a:t>
            </a:r>
          </a:p>
          <a:p>
            <a:r>
              <a:rPr lang="uk-UA" dirty="0"/>
              <a:t>Біль посилюється в положенні стоячи і зменшується в положенні лежачи, особливо без подушки, при нагинанні голови вперед (через підвищення тиску крові в венах голови). </a:t>
            </a:r>
          </a:p>
          <a:p>
            <a:r>
              <a:rPr lang="uk-UA" dirty="0"/>
              <a:t>Біль різко посилюється під час ходьби, струшуванні головою і нерідко супроводжується болем у надпліччі</a:t>
            </a:r>
            <a:endParaRPr lang="ru-RU" dirty="0"/>
          </a:p>
          <a:p>
            <a:r>
              <a:rPr lang="uk-UA" b="1" dirty="0">
                <a:solidFill>
                  <a:schemeClr val="accent2">
                    <a:lumMod val="75000"/>
                  </a:schemeClr>
                </a:solidFill>
              </a:rPr>
              <a:t>Невралгічний головний біль. </a:t>
            </a:r>
            <a:r>
              <a:rPr lang="uk-UA" dirty="0" err="1"/>
              <a:t>Нападоподібний</a:t>
            </a:r>
            <a:r>
              <a:rPr lang="uk-UA" dirty="0"/>
              <a:t> характер.</a:t>
            </a:r>
          </a:p>
          <a:p>
            <a:r>
              <a:rPr lang="uk-UA" dirty="0" err="1"/>
              <a:t>Куркоподібні</a:t>
            </a:r>
            <a:r>
              <a:rPr lang="uk-UA" dirty="0"/>
              <a:t> (тригерні) зони, подразнення яких спричинює напад - іррадіація болю в сусідні або віддалені ділянки голови.</a:t>
            </a:r>
          </a:p>
          <a:p>
            <a:r>
              <a:rPr lang="uk-UA" dirty="0"/>
              <a:t>Біль з`являється блискавично і має різальний, пекучий, пронизливий характер.</a:t>
            </a:r>
          </a:p>
          <a:p>
            <a:r>
              <a:rPr lang="uk-UA" dirty="0"/>
              <a:t>Хворий нерідко застигає в якійсь позі або починає посилено розтирати місце болю.</a:t>
            </a:r>
            <a:endParaRPr lang="ru-RU" dirty="0"/>
          </a:p>
          <a:p>
            <a:r>
              <a:rPr lang="uk-UA" b="1" dirty="0" err="1">
                <a:solidFill>
                  <a:schemeClr val="accent2">
                    <a:lumMod val="75000"/>
                  </a:schemeClr>
                </a:solidFill>
              </a:rPr>
              <a:t>Психалгічний</a:t>
            </a:r>
            <a:r>
              <a:rPr lang="uk-UA" b="1" dirty="0">
                <a:solidFill>
                  <a:schemeClr val="accent2">
                    <a:lumMod val="75000"/>
                  </a:schemeClr>
                </a:solidFill>
              </a:rPr>
              <a:t> головний біль.</a:t>
            </a:r>
            <a:r>
              <a:rPr lang="uk-UA" dirty="0"/>
              <a:t> Центральний, іпохондричний, конверсійний, </a:t>
            </a:r>
            <a:r>
              <a:rPr lang="uk-UA" dirty="0" err="1"/>
              <a:t>галюцинаторний</a:t>
            </a:r>
            <a:endParaRPr lang="uk-UA" dirty="0"/>
          </a:p>
          <a:p>
            <a:r>
              <a:rPr lang="uk-UA" dirty="0"/>
              <a:t>У виникненні болю важливу роль відіграє порушення обміну </a:t>
            </a:r>
            <a:r>
              <a:rPr lang="uk-UA" dirty="0" err="1"/>
              <a:t>моноамінів</a:t>
            </a:r>
            <a:r>
              <a:rPr lang="uk-UA" dirty="0"/>
              <a:t> і ендогенних </a:t>
            </a:r>
            <a:r>
              <a:rPr lang="uk-UA" dirty="0" err="1"/>
              <a:t>опіатів</a:t>
            </a:r>
            <a:r>
              <a:rPr lang="uk-UA" dirty="0"/>
              <a:t>, що зумовлює зміни функції протибольової системи організму.</a:t>
            </a:r>
          </a:p>
          <a:p>
            <a:r>
              <a:rPr lang="uk-UA" dirty="0"/>
              <a:t>Якщо не вдається при ретельному обстеженні виявити причину головного болю, тоді ставлять діагноз </a:t>
            </a:r>
            <a:r>
              <a:rPr lang="uk-UA" dirty="0">
                <a:solidFill>
                  <a:schemeClr val="tx1">
                    <a:lumMod val="95000"/>
                    <a:lumOff val="5000"/>
                  </a:schemeClr>
                </a:solidFill>
              </a:rPr>
              <a:t>- </a:t>
            </a:r>
            <a:r>
              <a:rPr lang="uk-UA" dirty="0" err="1">
                <a:solidFill>
                  <a:schemeClr val="tx1">
                    <a:lumMod val="95000"/>
                    <a:lumOff val="5000"/>
                  </a:schemeClr>
                </a:solidFill>
              </a:rPr>
              <a:t>психалгічний</a:t>
            </a:r>
            <a:r>
              <a:rPr lang="uk-UA" dirty="0">
                <a:solidFill>
                  <a:schemeClr val="tx1">
                    <a:lumMod val="95000"/>
                    <a:lumOff val="5000"/>
                  </a:schemeClr>
                </a:solidFill>
              </a:rPr>
              <a:t> головний біль                                                                                                                                                                                                                                                                                                                                                                                                                                                                                                                                                                                                                              </a:t>
            </a:r>
            <a:endParaRPr lang="ru-RU" dirty="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B59BBBF8-9620-4FC7-B75B-2056B96E9620}" type="slidenum">
              <a:rPr lang="ru-RU" smtClean="0"/>
              <a:pPr/>
              <a:t>42</a:t>
            </a:fld>
            <a:endParaRPr lang="ru-RU"/>
          </a:p>
        </p:txBody>
      </p:sp>
    </p:spTree>
    <p:extLst>
      <p:ext uri="{BB962C8B-B14F-4D97-AF65-F5344CB8AC3E}">
        <p14:creationId xmlns:p14="http://schemas.microsoft.com/office/powerpoint/2010/main" val="330220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Судинний головний біль </a:t>
            </a:r>
            <a:r>
              <a:rPr lang="uk-UA" dirty="0"/>
              <a:t>може виникати в результаті надмірного розтягнення</a:t>
            </a:r>
            <a:r>
              <a:rPr lang="uk-UA" baseline="0" dirty="0"/>
              <a:t> судин пульсовим об`ємом крові, переповнення кров`ю гіпотонічних судин, особливо вен, чи натягнення судин об`ємним процесом. Такий біль послаблюється або зовсім зникає якщо притиснути відповідну артерію. Натягнення артерій об`ємним процесом провокує тупий, </a:t>
            </a:r>
            <a:r>
              <a:rPr lang="uk-UA" baseline="0" dirty="0" err="1"/>
              <a:t>ламальний</a:t>
            </a:r>
            <a:r>
              <a:rPr lang="uk-UA" baseline="0" dirty="0"/>
              <a:t>, </a:t>
            </a:r>
            <a:r>
              <a:rPr lang="uk-UA" baseline="0" dirty="0" err="1"/>
              <a:t>тягкий</a:t>
            </a:r>
            <a:r>
              <a:rPr lang="uk-UA" baseline="0" dirty="0"/>
              <a:t> біль. Спостерігається в разі мігрені, вегетативних дистоній, артеріальної гіпертензії різного </a:t>
            </a:r>
            <a:r>
              <a:rPr lang="uk-UA" baseline="0" dirty="0" err="1"/>
              <a:t>генезу</a:t>
            </a:r>
            <a:r>
              <a:rPr lang="uk-UA" baseline="0" dirty="0"/>
              <a:t>, атеросклерозу судин головного мозку, васкуліту</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uk-UA" dirty="0"/>
              <a:t>Для </a:t>
            </a:r>
            <a:r>
              <a:rPr lang="uk-UA" b="1" dirty="0"/>
              <a:t>болю </a:t>
            </a:r>
            <a:r>
              <a:rPr lang="uk-UA" b="1" dirty="0" err="1"/>
              <a:t>м</a:t>
            </a:r>
            <a:r>
              <a:rPr lang="uk-UA" b="1" dirty="0" err="1">
                <a:latin typeface="Times New Roman"/>
                <a:cs typeface="Times New Roman"/>
              </a:rPr>
              <a:t>′</a:t>
            </a:r>
            <a:r>
              <a:rPr lang="uk-UA" b="1" dirty="0" err="1"/>
              <a:t>язів</a:t>
            </a:r>
            <a:r>
              <a:rPr lang="uk-UA" b="1" dirty="0"/>
              <a:t> голови </a:t>
            </a:r>
            <a:r>
              <a:rPr lang="uk-UA" dirty="0"/>
              <a:t>характерне відчуття стискування голови</a:t>
            </a:r>
            <a:r>
              <a:rPr lang="uk-UA" baseline="0" dirty="0"/>
              <a:t> </a:t>
            </a:r>
            <a:r>
              <a:rPr lang="uk-UA" baseline="0" dirty="0" err="1"/>
              <a:t>пов</a:t>
            </a:r>
            <a:r>
              <a:rPr lang="uk-UA" dirty="0" err="1">
                <a:latin typeface="Times New Roman"/>
                <a:cs typeface="Times New Roman"/>
              </a:rPr>
              <a:t>′</a:t>
            </a:r>
            <a:r>
              <a:rPr lang="uk-UA" baseline="0" dirty="0" err="1"/>
              <a:t>язкою</a:t>
            </a:r>
            <a:r>
              <a:rPr lang="uk-UA" baseline="0" dirty="0"/>
              <a:t>/обручем (шолом неврастеніка). Біль зазвичай виникає після фізичного навантаження чи емоційного стресу, утримується увесь день, посилюється надвечір та зменшується після відпочинку і розслаблення. ~ 10% хворих відчувають біль </a:t>
            </a:r>
            <a:r>
              <a:rPr lang="uk-UA" baseline="0" dirty="0" err="1"/>
              <a:t>м</a:t>
            </a:r>
            <a:r>
              <a:rPr lang="uk-UA" dirty="0" err="1">
                <a:latin typeface="Times New Roman"/>
                <a:cs typeface="Times New Roman"/>
              </a:rPr>
              <a:t>′</a:t>
            </a:r>
            <a:r>
              <a:rPr lang="uk-UA" baseline="0" dirty="0" err="1"/>
              <a:t>язового</a:t>
            </a:r>
            <a:r>
              <a:rPr lang="uk-UA" baseline="0" dirty="0"/>
              <a:t> напруження вночі й часто від нього прокидаються (причиною може бути </a:t>
            </a:r>
            <a:r>
              <a:rPr lang="uk-UA" baseline="0" dirty="0" err="1"/>
              <a:t>остеоходроз</a:t>
            </a:r>
            <a:r>
              <a:rPr lang="uk-UA" baseline="0" dirty="0"/>
              <a:t> шийного відділу хребта).</a:t>
            </a:r>
            <a:endParaRPr lang="en-US" baseline="0" dirty="0"/>
          </a:p>
          <a:p>
            <a:r>
              <a:rPr lang="uk-UA" b="1" dirty="0" err="1">
                <a:solidFill>
                  <a:schemeClr val="accent2">
                    <a:lumMod val="75000"/>
                  </a:schemeClr>
                </a:solidFill>
              </a:rPr>
              <a:t>Ліквородинамічний</a:t>
            </a:r>
            <a:r>
              <a:rPr lang="uk-UA" b="1" dirty="0">
                <a:solidFill>
                  <a:schemeClr val="accent2">
                    <a:lumMod val="75000"/>
                  </a:schemeClr>
                </a:solidFill>
              </a:rPr>
              <a:t> головний біль</a:t>
            </a:r>
            <a:r>
              <a:rPr lang="en-US" b="1" dirty="0">
                <a:solidFill>
                  <a:schemeClr val="accent2">
                    <a:lumMod val="75000"/>
                  </a:schemeClr>
                </a:solidFill>
              </a:rPr>
              <a:t> </a:t>
            </a:r>
            <a:r>
              <a:rPr lang="uk-UA" b="0" dirty="0">
                <a:solidFill>
                  <a:schemeClr val="tx1"/>
                </a:solidFill>
              </a:rPr>
              <a:t>в</a:t>
            </a:r>
            <a:r>
              <a:rPr lang="uk-UA" dirty="0"/>
              <a:t>иникає при змінах внутрішньочерепного тиску</a:t>
            </a:r>
          </a:p>
          <a:p>
            <a:r>
              <a:rPr lang="uk-UA" dirty="0"/>
              <a:t>Патогенетичною основою є зміщення мозкових структур із натягненням судин, оболонок і нервів внаслідок нерівномірного розподілу внутрішньочерепного тиску.</a:t>
            </a:r>
          </a:p>
          <a:p>
            <a:r>
              <a:rPr lang="uk-UA" dirty="0"/>
              <a:t>Біль посилюється в положенні стоячи і зменшується в положенні лежачи, особливо без подушки, при нагинанні голови вперед (через підвищення тиску крові в венах голови). </a:t>
            </a:r>
          </a:p>
          <a:p>
            <a:r>
              <a:rPr lang="uk-UA" dirty="0"/>
              <a:t>Біль різко посилюється під час ходьби, струшуванні головою і нерідко супроводжується болем у надпліччі</a:t>
            </a:r>
            <a:endParaRPr lang="ru-RU" dirty="0"/>
          </a:p>
          <a:p>
            <a:r>
              <a:rPr lang="uk-UA" b="1" dirty="0">
                <a:solidFill>
                  <a:schemeClr val="accent2">
                    <a:lumMod val="75000"/>
                  </a:schemeClr>
                </a:solidFill>
              </a:rPr>
              <a:t>Невралгічний головний біль. </a:t>
            </a:r>
            <a:r>
              <a:rPr lang="uk-UA" dirty="0" err="1"/>
              <a:t>Нападоподібний</a:t>
            </a:r>
            <a:r>
              <a:rPr lang="uk-UA" dirty="0"/>
              <a:t> характер.</a:t>
            </a:r>
          </a:p>
          <a:p>
            <a:r>
              <a:rPr lang="uk-UA" dirty="0" err="1"/>
              <a:t>Куркоподібні</a:t>
            </a:r>
            <a:r>
              <a:rPr lang="uk-UA" dirty="0"/>
              <a:t> (тригерні) зони, подразнення яких спричинює напад - іррадіація болю в сусідні або віддалені ділянки голови.</a:t>
            </a:r>
          </a:p>
          <a:p>
            <a:r>
              <a:rPr lang="uk-UA" dirty="0"/>
              <a:t>Біль з`являється блискавично і має різальний, пекучий, пронизливий характер.</a:t>
            </a:r>
          </a:p>
          <a:p>
            <a:r>
              <a:rPr lang="uk-UA" dirty="0"/>
              <a:t>Хворий нерідко застигає в якійсь позі або починає посилено розтирати місце болю.</a:t>
            </a:r>
            <a:endParaRPr lang="ru-RU" dirty="0"/>
          </a:p>
          <a:p>
            <a:r>
              <a:rPr lang="uk-UA" b="1" dirty="0" err="1">
                <a:solidFill>
                  <a:schemeClr val="accent2">
                    <a:lumMod val="75000"/>
                  </a:schemeClr>
                </a:solidFill>
              </a:rPr>
              <a:t>Психалгічний</a:t>
            </a:r>
            <a:r>
              <a:rPr lang="uk-UA" b="1" dirty="0">
                <a:solidFill>
                  <a:schemeClr val="accent2">
                    <a:lumMod val="75000"/>
                  </a:schemeClr>
                </a:solidFill>
              </a:rPr>
              <a:t> головний біль.</a:t>
            </a:r>
            <a:r>
              <a:rPr lang="uk-UA" dirty="0"/>
              <a:t> Центральний, іпохондричний, конверсійний, </a:t>
            </a:r>
            <a:r>
              <a:rPr lang="uk-UA" dirty="0" err="1"/>
              <a:t>галюцинаторний</a:t>
            </a:r>
            <a:endParaRPr lang="uk-UA" dirty="0"/>
          </a:p>
          <a:p>
            <a:r>
              <a:rPr lang="uk-UA" dirty="0"/>
              <a:t>У виникненні болю важливу роль відіграє порушення обміну </a:t>
            </a:r>
            <a:r>
              <a:rPr lang="uk-UA" dirty="0" err="1"/>
              <a:t>моноамінів</a:t>
            </a:r>
            <a:r>
              <a:rPr lang="uk-UA" dirty="0"/>
              <a:t> і ендогенних </a:t>
            </a:r>
            <a:r>
              <a:rPr lang="uk-UA" dirty="0" err="1"/>
              <a:t>опіатів</a:t>
            </a:r>
            <a:r>
              <a:rPr lang="uk-UA" dirty="0"/>
              <a:t>, що зумовлює зміни функції протибольової системи організму.</a:t>
            </a:r>
          </a:p>
          <a:p>
            <a:r>
              <a:rPr lang="uk-UA" dirty="0"/>
              <a:t>Якщо не вдається при ретельному обстеженні виявити причину головного болю, тоді ставлять діагноз </a:t>
            </a:r>
            <a:r>
              <a:rPr lang="uk-UA" dirty="0">
                <a:solidFill>
                  <a:schemeClr val="tx1">
                    <a:lumMod val="95000"/>
                    <a:lumOff val="5000"/>
                  </a:schemeClr>
                </a:solidFill>
              </a:rPr>
              <a:t>- </a:t>
            </a:r>
            <a:r>
              <a:rPr lang="uk-UA" dirty="0" err="1">
                <a:solidFill>
                  <a:schemeClr val="tx1">
                    <a:lumMod val="95000"/>
                    <a:lumOff val="5000"/>
                  </a:schemeClr>
                </a:solidFill>
              </a:rPr>
              <a:t>психалгічний</a:t>
            </a:r>
            <a:r>
              <a:rPr lang="uk-UA" dirty="0">
                <a:solidFill>
                  <a:schemeClr val="tx1">
                    <a:lumMod val="95000"/>
                    <a:lumOff val="5000"/>
                  </a:schemeClr>
                </a:solidFill>
              </a:rPr>
              <a:t> головний біль                                                                                                                                                                                                                                                                                                                                                                                                                                                                                                                                                                                                                              </a:t>
            </a:r>
            <a:endParaRPr lang="ru-RU" dirty="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B59BBBF8-9620-4FC7-B75B-2056B96E9620}" type="slidenum">
              <a:rPr lang="ru-RU" smtClean="0"/>
              <a:pPr/>
              <a:t>43</a:t>
            </a:fld>
            <a:endParaRPr lang="ru-RU"/>
          </a:p>
        </p:txBody>
      </p:sp>
    </p:spTree>
    <p:extLst>
      <p:ext uri="{BB962C8B-B14F-4D97-AF65-F5344CB8AC3E}">
        <p14:creationId xmlns:p14="http://schemas.microsoft.com/office/powerpoint/2010/main" val="330220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Судинний головний біль </a:t>
            </a:r>
            <a:r>
              <a:rPr lang="uk-UA" dirty="0"/>
              <a:t>може виникати в результаті надмірного розтягнення</a:t>
            </a:r>
            <a:r>
              <a:rPr lang="uk-UA" baseline="0" dirty="0"/>
              <a:t> судин пульсовим об`ємом крові, переповнення кров`ю гіпотонічних судин, особливо вен, чи натягнення судин об`ємним процесом. Такий біль послаблюється або зовсім зникає якщо притиснути відповідну артерію. Натягнення артерій об`ємним процесом провокує тупий, </a:t>
            </a:r>
            <a:r>
              <a:rPr lang="uk-UA" baseline="0" dirty="0" err="1"/>
              <a:t>ламальний</a:t>
            </a:r>
            <a:r>
              <a:rPr lang="uk-UA" baseline="0" dirty="0"/>
              <a:t>, </a:t>
            </a:r>
            <a:r>
              <a:rPr lang="uk-UA" baseline="0" dirty="0" err="1"/>
              <a:t>тягкий</a:t>
            </a:r>
            <a:r>
              <a:rPr lang="uk-UA" baseline="0" dirty="0"/>
              <a:t> біль. Спостерігається в разі мігрені, вегетативних дистоній, артеріальної гіпертензії різного </a:t>
            </a:r>
            <a:r>
              <a:rPr lang="uk-UA" baseline="0" dirty="0" err="1"/>
              <a:t>генезу</a:t>
            </a:r>
            <a:r>
              <a:rPr lang="uk-UA" baseline="0" dirty="0"/>
              <a:t>, атеросклерозу судин головного мозку, васкуліту</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uk-UA" dirty="0"/>
              <a:t>Для </a:t>
            </a:r>
            <a:r>
              <a:rPr lang="uk-UA" b="1" dirty="0"/>
              <a:t>болю </a:t>
            </a:r>
            <a:r>
              <a:rPr lang="uk-UA" b="1" dirty="0" err="1"/>
              <a:t>м</a:t>
            </a:r>
            <a:r>
              <a:rPr lang="uk-UA" b="1" dirty="0" err="1">
                <a:latin typeface="Times New Roman"/>
                <a:cs typeface="Times New Roman"/>
              </a:rPr>
              <a:t>′</a:t>
            </a:r>
            <a:r>
              <a:rPr lang="uk-UA" b="1" dirty="0" err="1"/>
              <a:t>язів</a:t>
            </a:r>
            <a:r>
              <a:rPr lang="uk-UA" b="1" dirty="0"/>
              <a:t> голови </a:t>
            </a:r>
            <a:r>
              <a:rPr lang="uk-UA" dirty="0"/>
              <a:t>характерне відчуття стискування голови</a:t>
            </a:r>
            <a:r>
              <a:rPr lang="uk-UA" baseline="0" dirty="0"/>
              <a:t> </a:t>
            </a:r>
            <a:r>
              <a:rPr lang="uk-UA" baseline="0" dirty="0" err="1"/>
              <a:t>пов</a:t>
            </a:r>
            <a:r>
              <a:rPr lang="uk-UA" dirty="0" err="1">
                <a:latin typeface="Times New Roman"/>
                <a:cs typeface="Times New Roman"/>
              </a:rPr>
              <a:t>′</a:t>
            </a:r>
            <a:r>
              <a:rPr lang="uk-UA" baseline="0" dirty="0" err="1"/>
              <a:t>язкою</a:t>
            </a:r>
            <a:r>
              <a:rPr lang="uk-UA" baseline="0" dirty="0"/>
              <a:t>/обручем (шолом неврастеніка). Біль зазвичай виникає після фізичного навантаження чи емоційного стресу, утримується увесь день, посилюється надвечір та зменшується після відпочинку і розслаблення. ~ 10% хворих відчувають біль </a:t>
            </a:r>
            <a:r>
              <a:rPr lang="uk-UA" baseline="0" dirty="0" err="1"/>
              <a:t>м</a:t>
            </a:r>
            <a:r>
              <a:rPr lang="uk-UA" dirty="0" err="1">
                <a:latin typeface="Times New Roman"/>
                <a:cs typeface="Times New Roman"/>
              </a:rPr>
              <a:t>′</a:t>
            </a:r>
            <a:r>
              <a:rPr lang="uk-UA" baseline="0" dirty="0" err="1"/>
              <a:t>язового</a:t>
            </a:r>
            <a:r>
              <a:rPr lang="uk-UA" baseline="0" dirty="0"/>
              <a:t> напруження вночі й часто від нього прокидаються (причиною може бути </a:t>
            </a:r>
            <a:r>
              <a:rPr lang="uk-UA" baseline="0" dirty="0" err="1"/>
              <a:t>остеоходроз</a:t>
            </a:r>
            <a:r>
              <a:rPr lang="uk-UA" baseline="0" dirty="0"/>
              <a:t> шийного відділу хребта).</a:t>
            </a:r>
            <a:endParaRPr lang="en-US" baseline="0" dirty="0"/>
          </a:p>
          <a:p>
            <a:r>
              <a:rPr lang="uk-UA" b="1" dirty="0" err="1">
                <a:solidFill>
                  <a:schemeClr val="accent2">
                    <a:lumMod val="75000"/>
                  </a:schemeClr>
                </a:solidFill>
              </a:rPr>
              <a:t>Ліквородинамічний</a:t>
            </a:r>
            <a:r>
              <a:rPr lang="uk-UA" b="1" dirty="0">
                <a:solidFill>
                  <a:schemeClr val="accent2">
                    <a:lumMod val="75000"/>
                  </a:schemeClr>
                </a:solidFill>
              </a:rPr>
              <a:t> головний біль</a:t>
            </a:r>
            <a:r>
              <a:rPr lang="en-US" b="1" dirty="0">
                <a:solidFill>
                  <a:schemeClr val="accent2">
                    <a:lumMod val="75000"/>
                  </a:schemeClr>
                </a:solidFill>
              </a:rPr>
              <a:t> </a:t>
            </a:r>
            <a:r>
              <a:rPr lang="uk-UA" b="0" dirty="0">
                <a:solidFill>
                  <a:schemeClr val="tx1"/>
                </a:solidFill>
              </a:rPr>
              <a:t>в</a:t>
            </a:r>
            <a:r>
              <a:rPr lang="uk-UA" dirty="0"/>
              <a:t>иникає при змінах внутрішньочерепного тиску</a:t>
            </a:r>
          </a:p>
          <a:p>
            <a:r>
              <a:rPr lang="uk-UA" dirty="0"/>
              <a:t>Патогенетичною основою є зміщення мозкових структур із натягненням судин, оболонок і нервів внаслідок нерівномірного розподілу внутрішньочерепного тиску.</a:t>
            </a:r>
          </a:p>
          <a:p>
            <a:r>
              <a:rPr lang="uk-UA" dirty="0"/>
              <a:t>Біль посилюється в положенні стоячи і зменшується в положенні лежачи, особливо без подушки, при нагинанні голови вперед (через підвищення тиску крові в венах голови). </a:t>
            </a:r>
          </a:p>
          <a:p>
            <a:r>
              <a:rPr lang="uk-UA" dirty="0"/>
              <a:t>Біль різко посилюється під час ходьби, струшуванні головою і нерідко супроводжується болем у надпліччі</a:t>
            </a:r>
            <a:endParaRPr lang="ru-RU" dirty="0"/>
          </a:p>
          <a:p>
            <a:r>
              <a:rPr lang="uk-UA" b="1" dirty="0">
                <a:solidFill>
                  <a:schemeClr val="accent2">
                    <a:lumMod val="75000"/>
                  </a:schemeClr>
                </a:solidFill>
              </a:rPr>
              <a:t>Невралгічний головний біль. </a:t>
            </a:r>
            <a:r>
              <a:rPr lang="uk-UA" dirty="0" err="1"/>
              <a:t>Нападоподібний</a:t>
            </a:r>
            <a:r>
              <a:rPr lang="uk-UA" dirty="0"/>
              <a:t> характер.</a:t>
            </a:r>
          </a:p>
          <a:p>
            <a:r>
              <a:rPr lang="uk-UA" dirty="0" err="1"/>
              <a:t>Куркоподібні</a:t>
            </a:r>
            <a:r>
              <a:rPr lang="uk-UA" dirty="0"/>
              <a:t> (тригерні) зони, подразнення яких спричинює напад - іррадіація болю в сусідні або віддалені ділянки голови.</a:t>
            </a:r>
          </a:p>
          <a:p>
            <a:r>
              <a:rPr lang="uk-UA" dirty="0"/>
              <a:t>Біль з`являється блискавично і має різальний, пекучий, пронизливий характер.</a:t>
            </a:r>
          </a:p>
          <a:p>
            <a:r>
              <a:rPr lang="uk-UA" dirty="0"/>
              <a:t>Хворий нерідко застигає в якійсь позі або починає посилено розтирати місце болю.</a:t>
            </a:r>
            <a:endParaRPr lang="ru-RU" dirty="0"/>
          </a:p>
          <a:p>
            <a:r>
              <a:rPr lang="uk-UA" b="1" dirty="0" err="1">
                <a:solidFill>
                  <a:schemeClr val="accent2">
                    <a:lumMod val="75000"/>
                  </a:schemeClr>
                </a:solidFill>
              </a:rPr>
              <a:t>Психалгічний</a:t>
            </a:r>
            <a:r>
              <a:rPr lang="uk-UA" b="1" dirty="0">
                <a:solidFill>
                  <a:schemeClr val="accent2">
                    <a:lumMod val="75000"/>
                  </a:schemeClr>
                </a:solidFill>
              </a:rPr>
              <a:t> головний біль.</a:t>
            </a:r>
            <a:r>
              <a:rPr lang="uk-UA" dirty="0"/>
              <a:t> Центральний, іпохондричний, конверсійний, </a:t>
            </a:r>
            <a:r>
              <a:rPr lang="uk-UA" dirty="0" err="1"/>
              <a:t>галюцинаторний</a:t>
            </a:r>
            <a:endParaRPr lang="uk-UA" dirty="0"/>
          </a:p>
          <a:p>
            <a:r>
              <a:rPr lang="uk-UA" dirty="0"/>
              <a:t>У виникненні болю важливу роль відіграє порушення обміну </a:t>
            </a:r>
            <a:r>
              <a:rPr lang="uk-UA" dirty="0" err="1"/>
              <a:t>моноамінів</a:t>
            </a:r>
            <a:r>
              <a:rPr lang="uk-UA" dirty="0"/>
              <a:t> і ендогенних </a:t>
            </a:r>
            <a:r>
              <a:rPr lang="uk-UA" dirty="0" err="1"/>
              <a:t>опіатів</a:t>
            </a:r>
            <a:r>
              <a:rPr lang="uk-UA" dirty="0"/>
              <a:t>, що зумовлює зміни функції протибольової системи організму.</a:t>
            </a:r>
          </a:p>
          <a:p>
            <a:r>
              <a:rPr lang="uk-UA" dirty="0"/>
              <a:t>Якщо не вдається при ретельному обстеженні виявити причину головного болю, тоді ставлять діагноз </a:t>
            </a:r>
            <a:r>
              <a:rPr lang="uk-UA" dirty="0">
                <a:solidFill>
                  <a:schemeClr val="tx1">
                    <a:lumMod val="95000"/>
                    <a:lumOff val="5000"/>
                  </a:schemeClr>
                </a:solidFill>
              </a:rPr>
              <a:t>- </a:t>
            </a:r>
            <a:r>
              <a:rPr lang="uk-UA" dirty="0" err="1">
                <a:solidFill>
                  <a:schemeClr val="tx1">
                    <a:lumMod val="95000"/>
                    <a:lumOff val="5000"/>
                  </a:schemeClr>
                </a:solidFill>
              </a:rPr>
              <a:t>психалгічний</a:t>
            </a:r>
            <a:r>
              <a:rPr lang="uk-UA" dirty="0">
                <a:solidFill>
                  <a:schemeClr val="tx1">
                    <a:lumMod val="95000"/>
                    <a:lumOff val="5000"/>
                  </a:schemeClr>
                </a:solidFill>
              </a:rPr>
              <a:t> головний біль                                                                                                                                                                                                                                                                                                                                                                                                                                                                                                                                                                                                                              </a:t>
            </a:r>
            <a:endParaRPr lang="ru-RU" dirty="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B59BBBF8-9620-4FC7-B75B-2056B96E9620}" type="slidenum">
              <a:rPr lang="ru-RU" smtClean="0"/>
              <a:pPr/>
              <a:t>44</a:t>
            </a:fld>
            <a:endParaRPr lang="ru-RU"/>
          </a:p>
        </p:txBody>
      </p:sp>
    </p:spTree>
    <p:extLst>
      <p:ext uri="{BB962C8B-B14F-4D97-AF65-F5344CB8AC3E}">
        <p14:creationId xmlns:p14="http://schemas.microsoft.com/office/powerpoint/2010/main" val="965440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Судинний головний біль </a:t>
            </a:r>
            <a:r>
              <a:rPr lang="uk-UA" dirty="0"/>
              <a:t>може виникати в результаті надмірного розтягнення</a:t>
            </a:r>
            <a:r>
              <a:rPr lang="uk-UA" baseline="0" dirty="0"/>
              <a:t> судин пульсовим об`ємом крові, переповнення кров`ю гіпотонічних судин, особливо вен, чи натягнення судин об`ємним процесом. Такий біль послаблюється або зовсім зникає якщо притиснути відповідну артерію. Натягнення артерій об`ємним процесом провокує тупий, </a:t>
            </a:r>
            <a:r>
              <a:rPr lang="uk-UA" baseline="0" dirty="0" err="1"/>
              <a:t>ламальний</a:t>
            </a:r>
            <a:r>
              <a:rPr lang="uk-UA" baseline="0" dirty="0"/>
              <a:t>, </a:t>
            </a:r>
            <a:r>
              <a:rPr lang="uk-UA" baseline="0" dirty="0" err="1"/>
              <a:t>тягкий</a:t>
            </a:r>
            <a:r>
              <a:rPr lang="uk-UA" baseline="0" dirty="0"/>
              <a:t> біль. Спостерігається в разі мігрені, вегетативних дистоній, артеріальної гіпертензії різного </a:t>
            </a:r>
            <a:r>
              <a:rPr lang="uk-UA" baseline="0" dirty="0" err="1"/>
              <a:t>генезу</a:t>
            </a:r>
            <a:r>
              <a:rPr lang="uk-UA" baseline="0" dirty="0"/>
              <a:t>, атеросклерозу судин головного мозку, васкуліту</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uk-UA" dirty="0"/>
              <a:t>Для </a:t>
            </a:r>
            <a:r>
              <a:rPr lang="uk-UA" b="1" dirty="0"/>
              <a:t>болю </a:t>
            </a:r>
            <a:r>
              <a:rPr lang="uk-UA" b="1" dirty="0" err="1"/>
              <a:t>м</a:t>
            </a:r>
            <a:r>
              <a:rPr lang="uk-UA" b="1" dirty="0" err="1">
                <a:latin typeface="Times New Roman"/>
                <a:cs typeface="Times New Roman"/>
              </a:rPr>
              <a:t>′</a:t>
            </a:r>
            <a:r>
              <a:rPr lang="uk-UA" b="1" dirty="0" err="1"/>
              <a:t>язів</a:t>
            </a:r>
            <a:r>
              <a:rPr lang="uk-UA" b="1" dirty="0"/>
              <a:t> голови </a:t>
            </a:r>
            <a:r>
              <a:rPr lang="uk-UA" dirty="0"/>
              <a:t>характерне відчуття стискування голови</a:t>
            </a:r>
            <a:r>
              <a:rPr lang="uk-UA" baseline="0" dirty="0"/>
              <a:t> </a:t>
            </a:r>
            <a:r>
              <a:rPr lang="uk-UA" baseline="0" dirty="0" err="1"/>
              <a:t>пов</a:t>
            </a:r>
            <a:r>
              <a:rPr lang="uk-UA" dirty="0" err="1">
                <a:latin typeface="Times New Roman"/>
                <a:cs typeface="Times New Roman"/>
              </a:rPr>
              <a:t>′</a:t>
            </a:r>
            <a:r>
              <a:rPr lang="uk-UA" baseline="0" dirty="0" err="1"/>
              <a:t>язкою</a:t>
            </a:r>
            <a:r>
              <a:rPr lang="uk-UA" baseline="0" dirty="0"/>
              <a:t>/обручем (шолом неврастеніка). Біль зазвичай виникає після фізичного навантаження чи емоційного стресу, утримується увесь день, посилюється надвечір та зменшується після відпочинку і розслаблення. ~ 10% хворих відчувають біль </a:t>
            </a:r>
            <a:r>
              <a:rPr lang="uk-UA" baseline="0" dirty="0" err="1"/>
              <a:t>м</a:t>
            </a:r>
            <a:r>
              <a:rPr lang="uk-UA" dirty="0" err="1">
                <a:latin typeface="Times New Roman"/>
                <a:cs typeface="Times New Roman"/>
              </a:rPr>
              <a:t>′</a:t>
            </a:r>
            <a:r>
              <a:rPr lang="uk-UA" baseline="0" dirty="0" err="1"/>
              <a:t>язового</a:t>
            </a:r>
            <a:r>
              <a:rPr lang="uk-UA" baseline="0" dirty="0"/>
              <a:t> напруження вночі й часто від нього прокидаються (причиною може бути </a:t>
            </a:r>
            <a:r>
              <a:rPr lang="uk-UA" baseline="0" dirty="0" err="1"/>
              <a:t>остеоходроз</a:t>
            </a:r>
            <a:r>
              <a:rPr lang="uk-UA" baseline="0" dirty="0"/>
              <a:t> шийного відділу хребта).</a:t>
            </a:r>
            <a:endParaRPr lang="en-US" baseline="0" dirty="0"/>
          </a:p>
          <a:p>
            <a:r>
              <a:rPr lang="uk-UA" b="1" dirty="0" err="1">
                <a:solidFill>
                  <a:schemeClr val="accent2">
                    <a:lumMod val="75000"/>
                  </a:schemeClr>
                </a:solidFill>
              </a:rPr>
              <a:t>Ліквородинамічний</a:t>
            </a:r>
            <a:r>
              <a:rPr lang="uk-UA" b="1" dirty="0">
                <a:solidFill>
                  <a:schemeClr val="accent2">
                    <a:lumMod val="75000"/>
                  </a:schemeClr>
                </a:solidFill>
              </a:rPr>
              <a:t> головний біль</a:t>
            </a:r>
            <a:r>
              <a:rPr lang="en-US" b="1" dirty="0">
                <a:solidFill>
                  <a:schemeClr val="accent2">
                    <a:lumMod val="75000"/>
                  </a:schemeClr>
                </a:solidFill>
              </a:rPr>
              <a:t> </a:t>
            </a:r>
            <a:r>
              <a:rPr lang="uk-UA" b="0" dirty="0">
                <a:solidFill>
                  <a:schemeClr val="tx1"/>
                </a:solidFill>
              </a:rPr>
              <a:t>в</a:t>
            </a:r>
            <a:r>
              <a:rPr lang="uk-UA" dirty="0"/>
              <a:t>иникає при змінах внутрішньочерепного тиску</a:t>
            </a:r>
          </a:p>
          <a:p>
            <a:r>
              <a:rPr lang="uk-UA" dirty="0"/>
              <a:t>Патогенетичною основою є зміщення мозкових структур із натягненням судин, оболонок і нервів внаслідок нерівномірного розподілу внутрішньочерепного тиску.</a:t>
            </a:r>
          </a:p>
          <a:p>
            <a:r>
              <a:rPr lang="uk-UA" dirty="0"/>
              <a:t>Біль посилюється в положенні стоячи і зменшується в положенні лежачи, особливо без подушки, при нагинанні голови вперед (через підвищення тиску крові в венах голови). </a:t>
            </a:r>
          </a:p>
          <a:p>
            <a:r>
              <a:rPr lang="uk-UA" dirty="0"/>
              <a:t>Біль різко посилюється під час ходьби, струшуванні головою і нерідко супроводжується болем у надпліччі</a:t>
            </a:r>
            <a:endParaRPr lang="ru-RU" dirty="0"/>
          </a:p>
          <a:p>
            <a:r>
              <a:rPr lang="uk-UA" b="1" dirty="0">
                <a:solidFill>
                  <a:schemeClr val="accent2">
                    <a:lumMod val="75000"/>
                  </a:schemeClr>
                </a:solidFill>
              </a:rPr>
              <a:t>Невралгічний головний біль. </a:t>
            </a:r>
            <a:r>
              <a:rPr lang="uk-UA" dirty="0" err="1"/>
              <a:t>Нападоподібний</a:t>
            </a:r>
            <a:r>
              <a:rPr lang="uk-UA" dirty="0"/>
              <a:t> характер.</a:t>
            </a:r>
          </a:p>
          <a:p>
            <a:r>
              <a:rPr lang="uk-UA" dirty="0" err="1"/>
              <a:t>Куркоподібні</a:t>
            </a:r>
            <a:r>
              <a:rPr lang="uk-UA" dirty="0"/>
              <a:t> (тригерні) зони, подразнення яких спричинює напад - іррадіація болю в сусідні або віддалені ділянки голови.</a:t>
            </a:r>
          </a:p>
          <a:p>
            <a:r>
              <a:rPr lang="uk-UA" dirty="0"/>
              <a:t>Біль з`являється блискавично і має різальний, пекучий, пронизливий характер.</a:t>
            </a:r>
          </a:p>
          <a:p>
            <a:r>
              <a:rPr lang="uk-UA" dirty="0"/>
              <a:t>Хворий нерідко застигає в якійсь позі або починає посилено розтирати місце болю.</a:t>
            </a:r>
            <a:endParaRPr lang="ru-RU" dirty="0"/>
          </a:p>
          <a:p>
            <a:r>
              <a:rPr lang="uk-UA" b="1" dirty="0" err="1">
                <a:solidFill>
                  <a:schemeClr val="accent2">
                    <a:lumMod val="75000"/>
                  </a:schemeClr>
                </a:solidFill>
              </a:rPr>
              <a:t>Психалгічний</a:t>
            </a:r>
            <a:r>
              <a:rPr lang="uk-UA" b="1" dirty="0">
                <a:solidFill>
                  <a:schemeClr val="accent2">
                    <a:lumMod val="75000"/>
                  </a:schemeClr>
                </a:solidFill>
              </a:rPr>
              <a:t> головний біль.</a:t>
            </a:r>
            <a:r>
              <a:rPr lang="uk-UA" dirty="0"/>
              <a:t> Центральний, іпохондричний, конверсійний, </a:t>
            </a:r>
            <a:r>
              <a:rPr lang="uk-UA" dirty="0" err="1"/>
              <a:t>галюцинаторний</a:t>
            </a:r>
            <a:endParaRPr lang="uk-UA" dirty="0"/>
          </a:p>
          <a:p>
            <a:r>
              <a:rPr lang="uk-UA" dirty="0"/>
              <a:t>У виникненні болю важливу роль відіграє порушення обміну </a:t>
            </a:r>
            <a:r>
              <a:rPr lang="uk-UA" dirty="0" err="1"/>
              <a:t>моноамінів</a:t>
            </a:r>
            <a:r>
              <a:rPr lang="uk-UA" dirty="0"/>
              <a:t> і ендогенних </a:t>
            </a:r>
            <a:r>
              <a:rPr lang="uk-UA" dirty="0" err="1"/>
              <a:t>опіатів</a:t>
            </a:r>
            <a:r>
              <a:rPr lang="uk-UA" dirty="0"/>
              <a:t>, що зумовлює зміни функції протибольової системи організму.</a:t>
            </a:r>
          </a:p>
          <a:p>
            <a:r>
              <a:rPr lang="uk-UA" dirty="0"/>
              <a:t>Якщо не вдається при ретельному обстеженні виявити причину головного болю, тоді ставлять діагноз </a:t>
            </a:r>
            <a:r>
              <a:rPr lang="uk-UA" dirty="0">
                <a:solidFill>
                  <a:schemeClr val="tx1">
                    <a:lumMod val="95000"/>
                    <a:lumOff val="5000"/>
                  </a:schemeClr>
                </a:solidFill>
              </a:rPr>
              <a:t>- </a:t>
            </a:r>
            <a:r>
              <a:rPr lang="uk-UA" dirty="0" err="1">
                <a:solidFill>
                  <a:schemeClr val="tx1">
                    <a:lumMod val="95000"/>
                    <a:lumOff val="5000"/>
                  </a:schemeClr>
                </a:solidFill>
              </a:rPr>
              <a:t>психалгічний</a:t>
            </a:r>
            <a:r>
              <a:rPr lang="uk-UA" dirty="0">
                <a:solidFill>
                  <a:schemeClr val="tx1">
                    <a:lumMod val="95000"/>
                    <a:lumOff val="5000"/>
                  </a:schemeClr>
                </a:solidFill>
              </a:rPr>
              <a:t> головний біль                                                                                                                                                                                                                                                                                                                                                                                                                                                                                                                                                                                                                              </a:t>
            </a:r>
            <a:endParaRPr lang="ru-RU" dirty="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B59BBBF8-9620-4FC7-B75B-2056B96E9620}" type="slidenum">
              <a:rPr lang="ru-RU" smtClean="0"/>
              <a:pPr/>
              <a:t>45</a:t>
            </a:fld>
            <a:endParaRPr lang="ru-RU"/>
          </a:p>
        </p:txBody>
      </p:sp>
    </p:spTree>
    <p:extLst>
      <p:ext uri="{BB962C8B-B14F-4D97-AF65-F5344CB8AC3E}">
        <p14:creationId xmlns:p14="http://schemas.microsoft.com/office/powerpoint/2010/main" val="82813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Судинний головний біль </a:t>
            </a:r>
            <a:r>
              <a:rPr lang="uk-UA" dirty="0"/>
              <a:t>може виникати в результаті надмірного розтягнення</a:t>
            </a:r>
            <a:r>
              <a:rPr lang="uk-UA" baseline="0" dirty="0"/>
              <a:t> судин пульсовим об`ємом крові, переповнення кров`ю гіпотонічних судин, особливо вен, чи натягнення судин об`ємним процесом. Такий біль послаблюється або зовсім зникає якщо притиснути відповідну артерію. Натягнення артерій об`ємним процесом провокує тупий, </a:t>
            </a:r>
            <a:r>
              <a:rPr lang="uk-UA" baseline="0" dirty="0" err="1"/>
              <a:t>ламальний</a:t>
            </a:r>
            <a:r>
              <a:rPr lang="uk-UA" baseline="0" dirty="0"/>
              <a:t>, </a:t>
            </a:r>
            <a:r>
              <a:rPr lang="uk-UA" baseline="0" dirty="0" err="1"/>
              <a:t>тягкий</a:t>
            </a:r>
            <a:r>
              <a:rPr lang="uk-UA" baseline="0" dirty="0"/>
              <a:t> біль. Спостерігається в разі мігрені, вегетативних дистоній, артеріальної гіпертензії різного </a:t>
            </a:r>
            <a:r>
              <a:rPr lang="uk-UA" baseline="0" dirty="0" err="1"/>
              <a:t>генезу</a:t>
            </a:r>
            <a:r>
              <a:rPr lang="uk-UA" baseline="0" dirty="0"/>
              <a:t>, атеросклерозу судин головного мозку, васкуліту</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uk-UA" dirty="0"/>
              <a:t>Для </a:t>
            </a:r>
            <a:r>
              <a:rPr lang="uk-UA" b="1" dirty="0"/>
              <a:t>болю </a:t>
            </a:r>
            <a:r>
              <a:rPr lang="uk-UA" b="1" dirty="0" err="1"/>
              <a:t>м</a:t>
            </a:r>
            <a:r>
              <a:rPr lang="uk-UA" b="1" dirty="0" err="1">
                <a:latin typeface="Times New Roman"/>
                <a:cs typeface="Times New Roman"/>
              </a:rPr>
              <a:t>′</a:t>
            </a:r>
            <a:r>
              <a:rPr lang="uk-UA" b="1" dirty="0" err="1"/>
              <a:t>язів</a:t>
            </a:r>
            <a:r>
              <a:rPr lang="uk-UA" b="1" dirty="0"/>
              <a:t> голови </a:t>
            </a:r>
            <a:r>
              <a:rPr lang="uk-UA" dirty="0"/>
              <a:t>характерне відчуття стискування голови</a:t>
            </a:r>
            <a:r>
              <a:rPr lang="uk-UA" baseline="0" dirty="0"/>
              <a:t> </a:t>
            </a:r>
            <a:r>
              <a:rPr lang="uk-UA" baseline="0" dirty="0" err="1"/>
              <a:t>пов</a:t>
            </a:r>
            <a:r>
              <a:rPr lang="uk-UA" dirty="0" err="1">
                <a:latin typeface="Times New Roman"/>
                <a:cs typeface="Times New Roman"/>
              </a:rPr>
              <a:t>′</a:t>
            </a:r>
            <a:r>
              <a:rPr lang="uk-UA" baseline="0" dirty="0" err="1"/>
              <a:t>язкою</a:t>
            </a:r>
            <a:r>
              <a:rPr lang="uk-UA" baseline="0" dirty="0"/>
              <a:t>/обручем (шолом неврастеніка). Біль зазвичай виникає після фізичного навантаження чи емоційного стресу, утримується увесь день, посилюється надвечір та зменшується після відпочинку і розслаблення. ~ 10% хворих відчувають біль </a:t>
            </a:r>
            <a:r>
              <a:rPr lang="uk-UA" baseline="0" dirty="0" err="1"/>
              <a:t>м</a:t>
            </a:r>
            <a:r>
              <a:rPr lang="uk-UA" dirty="0" err="1">
                <a:latin typeface="Times New Roman"/>
                <a:cs typeface="Times New Roman"/>
              </a:rPr>
              <a:t>′</a:t>
            </a:r>
            <a:r>
              <a:rPr lang="uk-UA" baseline="0" dirty="0" err="1"/>
              <a:t>язового</a:t>
            </a:r>
            <a:r>
              <a:rPr lang="uk-UA" baseline="0" dirty="0"/>
              <a:t> напруження вночі й часто від нього прокидаються (причиною може бути </a:t>
            </a:r>
            <a:r>
              <a:rPr lang="uk-UA" baseline="0" dirty="0" err="1"/>
              <a:t>остеоходроз</a:t>
            </a:r>
            <a:r>
              <a:rPr lang="uk-UA" baseline="0" dirty="0"/>
              <a:t> шийного відділу хребта).</a:t>
            </a:r>
            <a:endParaRPr lang="en-US" baseline="0" dirty="0"/>
          </a:p>
          <a:p>
            <a:r>
              <a:rPr lang="uk-UA" b="1" dirty="0" err="1">
                <a:solidFill>
                  <a:schemeClr val="accent2">
                    <a:lumMod val="75000"/>
                  </a:schemeClr>
                </a:solidFill>
              </a:rPr>
              <a:t>Ліквородинамічний</a:t>
            </a:r>
            <a:r>
              <a:rPr lang="uk-UA" b="1" dirty="0">
                <a:solidFill>
                  <a:schemeClr val="accent2">
                    <a:lumMod val="75000"/>
                  </a:schemeClr>
                </a:solidFill>
              </a:rPr>
              <a:t> головний біль</a:t>
            </a:r>
            <a:r>
              <a:rPr lang="en-US" b="1" dirty="0">
                <a:solidFill>
                  <a:schemeClr val="accent2">
                    <a:lumMod val="75000"/>
                  </a:schemeClr>
                </a:solidFill>
              </a:rPr>
              <a:t> </a:t>
            </a:r>
            <a:r>
              <a:rPr lang="uk-UA" b="0" dirty="0">
                <a:solidFill>
                  <a:schemeClr val="tx1"/>
                </a:solidFill>
              </a:rPr>
              <a:t>в</a:t>
            </a:r>
            <a:r>
              <a:rPr lang="uk-UA" dirty="0"/>
              <a:t>иникає при змінах внутрішньочерепного тиску</a:t>
            </a:r>
          </a:p>
          <a:p>
            <a:r>
              <a:rPr lang="uk-UA" dirty="0"/>
              <a:t>Патогенетичною основою є зміщення мозкових структур із натягненням судин, оболонок і нервів внаслідок нерівномірного розподілу внутрішньочерепного тиску.</a:t>
            </a:r>
          </a:p>
          <a:p>
            <a:r>
              <a:rPr lang="uk-UA" dirty="0"/>
              <a:t>Біль посилюється в положенні стоячи і зменшується в положенні лежачи, особливо без подушки, при нагинанні голови вперед (через підвищення тиску крові в венах голови). </a:t>
            </a:r>
          </a:p>
          <a:p>
            <a:r>
              <a:rPr lang="uk-UA" dirty="0"/>
              <a:t>Біль різко посилюється під час ходьби, струшуванні головою і нерідко супроводжується болем у надпліччі</a:t>
            </a:r>
            <a:endParaRPr lang="ru-RU" dirty="0"/>
          </a:p>
          <a:p>
            <a:r>
              <a:rPr lang="uk-UA" b="1" dirty="0">
                <a:solidFill>
                  <a:schemeClr val="accent2">
                    <a:lumMod val="75000"/>
                  </a:schemeClr>
                </a:solidFill>
              </a:rPr>
              <a:t>Невралгічний головний біль. </a:t>
            </a:r>
            <a:r>
              <a:rPr lang="uk-UA" dirty="0" err="1"/>
              <a:t>Нападоподібний</a:t>
            </a:r>
            <a:r>
              <a:rPr lang="uk-UA" dirty="0"/>
              <a:t> характер.</a:t>
            </a:r>
          </a:p>
          <a:p>
            <a:r>
              <a:rPr lang="uk-UA" dirty="0" err="1"/>
              <a:t>Куркоподібні</a:t>
            </a:r>
            <a:r>
              <a:rPr lang="uk-UA" dirty="0"/>
              <a:t> (тригерні) зони, подразнення яких спричинює напад - іррадіація болю в сусідні або віддалені ділянки голови.</a:t>
            </a:r>
          </a:p>
          <a:p>
            <a:r>
              <a:rPr lang="uk-UA" dirty="0"/>
              <a:t>Біль з`являється блискавично і має різальний, пекучий, пронизливий характер.</a:t>
            </a:r>
          </a:p>
          <a:p>
            <a:r>
              <a:rPr lang="uk-UA" dirty="0"/>
              <a:t>Хворий нерідко застигає в якійсь позі або починає посилено розтирати місце болю.</a:t>
            </a:r>
            <a:endParaRPr lang="ru-RU" dirty="0"/>
          </a:p>
          <a:p>
            <a:r>
              <a:rPr lang="uk-UA" b="1" dirty="0" err="1">
                <a:solidFill>
                  <a:schemeClr val="accent2">
                    <a:lumMod val="75000"/>
                  </a:schemeClr>
                </a:solidFill>
              </a:rPr>
              <a:t>Психалгічний</a:t>
            </a:r>
            <a:r>
              <a:rPr lang="uk-UA" b="1" dirty="0">
                <a:solidFill>
                  <a:schemeClr val="accent2">
                    <a:lumMod val="75000"/>
                  </a:schemeClr>
                </a:solidFill>
              </a:rPr>
              <a:t> головний біль.</a:t>
            </a:r>
            <a:r>
              <a:rPr lang="uk-UA" dirty="0"/>
              <a:t> Центральний, іпохондричний, конверсійний, </a:t>
            </a:r>
            <a:r>
              <a:rPr lang="uk-UA" dirty="0" err="1"/>
              <a:t>галюцинаторний</a:t>
            </a:r>
            <a:endParaRPr lang="uk-UA" dirty="0"/>
          </a:p>
          <a:p>
            <a:r>
              <a:rPr lang="uk-UA" dirty="0"/>
              <a:t>У виникненні болю важливу роль відіграє порушення обміну </a:t>
            </a:r>
            <a:r>
              <a:rPr lang="uk-UA" dirty="0" err="1"/>
              <a:t>моноамінів</a:t>
            </a:r>
            <a:r>
              <a:rPr lang="uk-UA" dirty="0"/>
              <a:t> і ендогенних </a:t>
            </a:r>
            <a:r>
              <a:rPr lang="uk-UA" dirty="0" err="1"/>
              <a:t>опіатів</a:t>
            </a:r>
            <a:r>
              <a:rPr lang="uk-UA" dirty="0"/>
              <a:t>, що зумовлює зміни функції протибольової системи організму.</a:t>
            </a:r>
          </a:p>
          <a:p>
            <a:r>
              <a:rPr lang="uk-UA" dirty="0"/>
              <a:t>Якщо не вдається при ретельному обстеженні виявити причину головного болю, тоді ставлять діагноз </a:t>
            </a:r>
            <a:r>
              <a:rPr lang="uk-UA" dirty="0">
                <a:solidFill>
                  <a:schemeClr val="tx1">
                    <a:lumMod val="95000"/>
                    <a:lumOff val="5000"/>
                  </a:schemeClr>
                </a:solidFill>
              </a:rPr>
              <a:t>- </a:t>
            </a:r>
            <a:r>
              <a:rPr lang="uk-UA" dirty="0" err="1">
                <a:solidFill>
                  <a:schemeClr val="tx1">
                    <a:lumMod val="95000"/>
                    <a:lumOff val="5000"/>
                  </a:schemeClr>
                </a:solidFill>
              </a:rPr>
              <a:t>психалгічний</a:t>
            </a:r>
            <a:r>
              <a:rPr lang="uk-UA" dirty="0">
                <a:solidFill>
                  <a:schemeClr val="tx1">
                    <a:lumMod val="95000"/>
                    <a:lumOff val="5000"/>
                  </a:schemeClr>
                </a:solidFill>
              </a:rPr>
              <a:t> головний біль                                                                                                                                                                                                                                                                                                                                                                                                                                                                                                                                                                                                                              </a:t>
            </a:r>
            <a:endParaRPr lang="ru-RU" dirty="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B59BBBF8-9620-4FC7-B75B-2056B96E9620}" type="slidenum">
              <a:rPr lang="ru-RU" smtClean="0"/>
              <a:pPr/>
              <a:t>7</a:t>
            </a:fld>
            <a:endParaRPr lang="ru-RU"/>
          </a:p>
        </p:txBody>
      </p:sp>
    </p:spTree>
    <p:extLst>
      <p:ext uri="{BB962C8B-B14F-4D97-AF65-F5344CB8AC3E}">
        <p14:creationId xmlns:p14="http://schemas.microsoft.com/office/powerpoint/2010/main" val="3548811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B59BBBF8-9620-4FC7-B75B-2056B96E9620}" type="slidenum">
              <a:rPr lang="ru-RU" smtClean="0"/>
              <a:pPr/>
              <a:t>11</a:t>
            </a:fld>
            <a:endParaRPr lang="ru-RU"/>
          </a:p>
        </p:txBody>
      </p:sp>
    </p:spTree>
    <p:extLst>
      <p:ext uri="{BB962C8B-B14F-4D97-AF65-F5344CB8AC3E}">
        <p14:creationId xmlns:p14="http://schemas.microsoft.com/office/powerpoint/2010/main" val="205966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B59BBBF8-9620-4FC7-B75B-2056B96E9620}" type="slidenum">
              <a:rPr lang="ru-RU" smtClean="0"/>
              <a:pPr/>
              <a:t>14</a:t>
            </a:fld>
            <a:endParaRPr lang="ru-RU"/>
          </a:p>
        </p:txBody>
      </p:sp>
    </p:spTree>
    <p:extLst>
      <p:ext uri="{BB962C8B-B14F-4D97-AF65-F5344CB8AC3E}">
        <p14:creationId xmlns:p14="http://schemas.microsoft.com/office/powerpoint/2010/main" val="295586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B59BBBF8-9620-4FC7-B75B-2056B96E9620}" type="slidenum">
              <a:rPr lang="ru-RU" smtClean="0"/>
              <a:pPr/>
              <a:t>15</a:t>
            </a:fld>
            <a:endParaRPr lang="ru-RU"/>
          </a:p>
        </p:txBody>
      </p:sp>
    </p:spTree>
    <p:extLst>
      <p:ext uri="{BB962C8B-B14F-4D97-AF65-F5344CB8AC3E}">
        <p14:creationId xmlns:p14="http://schemas.microsoft.com/office/powerpoint/2010/main" val="385130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B59BBBF8-9620-4FC7-B75B-2056B96E9620}" type="slidenum">
              <a:rPr lang="ru-RU" smtClean="0"/>
              <a:pPr/>
              <a:t>16</a:t>
            </a:fld>
            <a:endParaRPr lang="ru-RU"/>
          </a:p>
        </p:txBody>
      </p:sp>
    </p:spTree>
    <p:extLst>
      <p:ext uri="{BB962C8B-B14F-4D97-AF65-F5344CB8AC3E}">
        <p14:creationId xmlns:p14="http://schemas.microsoft.com/office/powerpoint/2010/main" val="3746169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B59BBBF8-9620-4FC7-B75B-2056B96E9620}" type="slidenum">
              <a:rPr lang="ru-RU" smtClean="0"/>
              <a:pPr/>
              <a:t>17</a:t>
            </a:fld>
            <a:endParaRPr lang="ru-RU"/>
          </a:p>
        </p:txBody>
      </p:sp>
    </p:spTree>
    <p:extLst>
      <p:ext uri="{BB962C8B-B14F-4D97-AF65-F5344CB8AC3E}">
        <p14:creationId xmlns:p14="http://schemas.microsoft.com/office/powerpoint/2010/main" val="2458309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B59BBBF8-9620-4FC7-B75B-2056B96E9620}" type="slidenum">
              <a:rPr lang="ru-RU" smtClean="0"/>
              <a:pPr/>
              <a:t>18</a:t>
            </a:fld>
            <a:endParaRPr lang="ru-RU"/>
          </a:p>
        </p:txBody>
      </p:sp>
    </p:spTree>
    <p:extLst>
      <p:ext uri="{BB962C8B-B14F-4D97-AF65-F5344CB8AC3E}">
        <p14:creationId xmlns:p14="http://schemas.microsoft.com/office/powerpoint/2010/main" val="253471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C1BD13D-7B17-4F78-89A9-959989951454}" type="datetime1">
              <a:rPr lang="ru-RU" smtClean="0"/>
              <a:pPr/>
              <a:t>17.10.2023</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solidFill>
                <a:srgbClr val="323232"/>
              </a:solidFill>
            </a:endParaRPr>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9B7E6447-8051-4D41-A031-1CC23EBE851F}" type="slidenum">
              <a:rPr lang="ru-RU" smtClean="0">
                <a:solidFill>
                  <a:srgbClr val="323232"/>
                </a:solidFill>
              </a:rPr>
              <a:pPr/>
              <a:t>‹#›</a:t>
            </a:fld>
            <a:endParaRPr lang="ru-RU">
              <a:solidFill>
                <a:srgbClr val="323232"/>
              </a:solidFill>
            </a:endParaRPr>
          </a:p>
        </p:txBody>
      </p:sp>
    </p:spTree>
    <p:extLst>
      <p:ext uri="{BB962C8B-B14F-4D97-AF65-F5344CB8AC3E}">
        <p14:creationId xmlns:p14="http://schemas.microsoft.com/office/powerpoint/2010/main" val="369879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D70B8CD-7752-4FFF-AA68-20591B6B1AA8}" type="datetime1">
              <a:rPr lang="ru-RU" smtClean="0">
                <a:solidFill>
                  <a:srgbClr val="323232"/>
                </a:solidFill>
              </a:rPr>
              <a:pPr/>
              <a:t>17.10.2023</a:t>
            </a:fld>
            <a:endParaRPr lang="ru-RU">
              <a:solidFill>
                <a:srgbClr val="323232"/>
              </a:solidFill>
            </a:endParaRPr>
          </a:p>
        </p:txBody>
      </p:sp>
      <p:sp>
        <p:nvSpPr>
          <p:cNvPr id="5" name="Нижний колонтитул 4"/>
          <p:cNvSpPr>
            <a:spLocks noGrp="1"/>
          </p:cNvSpPr>
          <p:nvPr>
            <p:ph type="ftr" sz="quarter" idx="11"/>
          </p:nvPr>
        </p:nvSpPr>
        <p:spPr/>
        <p:txBody>
          <a:bodyPr/>
          <a:lstStyle/>
          <a:p>
            <a:endParaRPr lang="ru-RU">
              <a:solidFill>
                <a:srgbClr val="323232"/>
              </a:solidFill>
            </a:endParaRPr>
          </a:p>
        </p:txBody>
      </p:sp>
      <p:sp>
        <p:nvSpPr>
          <p:cNvPr id="6" name="Номер слайда 5"/>
          <p:cNvSpPr>
            <a:spLocks noGrp="1"/>
          </p:cNvSpPr>
          <p:nvPr>
            <p:ph type="sldNum" sz="quarter" idx="12"/>
          </p:nvPr>
        </p:nvSpPr>
        <p:spPr/>
        <p:txBody>
          <a:bodyPr/>
          <a:lstStyle/>
          <a:p>
            <a:fld id="{9B7E6447-8051-4D41-A031-1CC23EBE851F}" type="slidenum">
              <a:rPr lang="ru-RU" smtClean="0"/>
              <a:pPr/>
              <a:t>‹#›</a:t>
            </a:fld>
            <a:endParaRPr lang="ru-RU"/>
          </a:p>
        </p:txBody>
      </p:sp>
    </p:spTree>
    <p:extLst>
      <p:ext uri="{BB962C8B-B14F-4D97-AF65-F5344CB8AC3E}">
        <p14:creationId xmlns:p14="http://schemas.microsoft.com/office/powerpoint/2010/main" val="238427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36341EB2-3E82-47B0-A991-D25A52F9D8C9}" type="datetime1">
              <a:rPr lang="ru-RU" smtClean="0">
                <a:solidFill>
                  <a:srgbClr val="323232"/>
                </a:solidFill>
              </a:rPr>
              <a:pPr/>
              <a:t>17.10.2023</a:t>
            </a:fld>
            <a:endParaRPr lang="ru-RU">
              <a:solidFill>
                <a:srgbClr val="323232"/>
              </a:solidFill>
            </a:endParaRPr>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solidFill>
                <a:srgbClr val="323232"/>
              </a:solidFill>
            </a:endParaRPr>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Номер слайда 5"/>
          <p:cNvSpPr>
            <a:spLocks noGrp="1"/>
          </p:cNvSpPr>
          <p:nvPr>
            <p:ph type="sldNum" sz="quarter" idx="12"/>
          </p:nvPr>
        </p:nvSpPr>
        <p:spPr>
          <a:xfrm rot="5400000">
            <a:off x="5989638" y="144462"/>
            <a:ext cx="533400" cy="244476"/>
          </a:xfrm>
        </p:spPr>
        <p:txBody>
          <a:bodyPr/>
          <a:lstStyle/>
          <a:p>
            <a:fld id="{9B7E6447-8051-4D41-A031-1CC23EBE851F}" type="slidenum">
              <a:rPr lang="ru-RU" smtClean="0"/>
              <a:pPr/>
              <a:t>‹#›</a:t>
            </a:fld>
            <a:endParaRPr lang="ru-RU"/>
          </a:p>
        </p:txBody>
      </p:sp>
    </p:spTree>
    <p:extLst>
      <p:ext uri="{BB962C8B-B14F-4D97-AF65-F5344CB8AC3E}">
        <p14:creationId xmlns:p14="http://schemas.microsoft.com/office/powerpoint/2010/main" val="273567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8B039E67-0FCF-4796-8D13-E8B51EA1A899}" type="datetime1">
              <a:rPr lang="ru-RU" smtClean="0">
                <a:solidFill>
                  <a:srgbClr val="323232"/>
                </a:solidFill>
              </a:rPr>
              <a:pPr/>
              <a:t>17.10.2023</a:t>
            </a:fld>
            <a:endParaRPr lang="ru-RU">
              <a:solidFill>
                <a:srgbClr val="323232"/>
              </a:solidFill>
            </a:endParaRPr>
          </a:p>
        </p:txBody>
      </p:sp>
      <p:sp>
        <p:nvSpPr>
          <p:cNvPr id="5" name="Нижний колонтитул 4"/>
          <p:cNvSpPr>
            <a:spLocks noGrp="1"/>
          </p:cNvSpPr>
          <p:nvPr>
            <p:ph type="ftr" sz="quarter" idx="11"/>
          </p:nvPr>
        </p:nvSpPr>
        <p:spPr/>
        <p:txBody>
          <a:bodyPr/>
          <a:lstStyle/>
          <a:p>
            <a:endParaRPr lang="ru-RU">
              <a:solidFill>
                <a:srgbClr val="323232"/>
              </a:solidFill>
            </a:endParaRPr>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9B7E6447-8051-4D41-A031-1CC23EBE851F}" type="slidenum">
              <a:rPr lang="ru-RU" smtClean="0"/>
              <a:pPr/>
              <a:t>‹#›</a:t>
            </a:fld>
            <a:endParaRPr lang="ru-RU"/>
          </a:p>
        </p:txBody>
      </p:sp>
      <p:sp>
        <p:nvSpPr>
          <p:cNvPr id="8" name="Объект 7"/>
          <p:cNvSpPr>
            <a:spLocks noGrp="1"/>
          </p:cNvSpPr>
          <p:nvPr>
            <p:ph sz="quarter" idx="1"/>
          </p:nvPr>
        </p:nvSpPr>
        <p:spPr>
          <a:xfrm>
            <a:off x="612648" y="1600200"/>
            <a:ext cx="8153400" cy="44958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412410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fld id="{B094B58F-9BC8-4A64-81C0-995D38818EDA}" type="datetime1">
              <a:rPr lang="ru-RU" smtClean="0">
                <a:solidFill>
                  <a:srgbClr val="323232"/>
                </a:solidFill>
              </a:rPr>
              <a:pPr/>
              <a:t>17.10.2023</a:t>
            </a:fld>
            <a:endParaRPr lang="ru-RU">
              <a:solidFill>
                <a:srgbClr val="323232"/>
              </a:solidFill>
            </a:endParaRPr>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B7E6447-8051-4D41-A031-1CC23EBE851F}"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solidFill>
                <a:srgbClr val="323232"/>
              </a:solidFill>
            </a:endParaRPr>
          </a:p>
        </p:txBody>
      </p:sp>
    </p:spTree>
    <p:extLst>
      <p:ext uri="{BB962C8B-B14F-4D97-AF65-F5344CB8AC3E}">
        <p14:creationId xmlns:p14="http://schemas.microsoft.com/office/powerpoint/2010/main" val="4074869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9" name="Объект 8"/>
          <p:cNvSpPr>
            <a:spLocks noGrp="1"/>
          </p:cNvSpPr>
          <p:nvPr>
            <p:ph sz="quarter" idx="1"/>
          </p:nvPr>
        </p:nvSpPr>
        <p:spPr>
          <a:xfrm>
            <a:off x="609600" y="1589567"/>
            <a:ext cx="38862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844901" y="1589567"/>
            <a:ext cx="38862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8" name="Дата 7"/>
          <p:cNvSpPr>
            <a:spLocks noGrp="1"/>
          </p:cNvSpPr>
          <p:nvPr>
            <p:ph type="dt" sz="half" idx="15"/>
          </p:nvPr>
        </p:nvSpPr>
        <p:spPr/>
        <p:txBody>
          <a:bodyPr rtlCol="0"/>
          <a:lstStyle/>
          <a:p>
            <a:fld id="{4887A9AD-29D1-4414-A58F-23A28FA4E380}" type="datetime1">
              <a:rPr lang="ru-RU" smtClean="0">
                <a:solidFill>
                  <a:srgbClr val="323232"/>
                </a:solidFill>
              </a:rPr>
              <a:pPr/>
              <a:t>17.10.2023</a:t>
            </a:fld>
            <a:endParaRPr lang="ru-RU">
              <a:solidFill>
                <a:srgbClr val="323232"/>
              </a:solidFill>
            </a:endParaRPr>
          </a:p>
        </p:txBody>
      </p:sp>
      <p:sp>
        <p:nvSpPr>
          <p:cNvPr id="10" name="Номер слайда 9"/>
          <p:cNvSpPr>
            <a:spLocks noGrp="1"/>
          </p:cNvSpPr>
          <p:nvPr>
            <p:ph type="sldNum" sz="quarter" idx="16"/>
          </p:nvPr>
        </p:nvSpPr>
        <p:spPr/>
        <p:txBody>
          <a:bodyPr rtlCol="0"/>
          <a:lstStyle/>
          <a:p>
            <a:fld id="{9B7E6447-8051-4D41-A031-1CC23EBE851F}"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solidFill>
                <a:srgbClr val="323232"/>
              </a:solidFill>
            </a:endParaRPr>
          </a:p>
        </p:txBody>
      </p:sp>
    </p:spTree>
    <p:extLst>
      <p:ext uri="{BB962C8B-B14F-4D97-AF65-F5344CB8AC3E}">
        <p14:creationId xmlns:p14="http://schemas.microsoft.com/office/powerpoint/2010/main" val="267782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a:t>Образец заголовка</a:t>
            </a:r>
            <a:endParaRPr kumimoji="0" lang="en-US"/>
          </a:p>
        </p:txBody>
      </p:sp>
      <p:sp>
        <p:nvSpPr>
          <p:cNvPr id="11" name="Объект 10"/>
          <p:cNvSpPr>
            <a:spLocks noGrp="1"/>
          </p:cNvSpPr>
          <p:nvPr>
            <p:ph sz="quarter" idx="2"/>
          </p:nvPr>
        </p:nvSpPr>
        <p:spPr>
          <a:xfrm>
            <a:off x="609600" y="2438400"/>
            <a:ext cx="3886200" cy="35814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800600" y="2438400"/>
            <a:ext cx="3886200" cy="35814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5"/>
          </p:nvPr>
        </p:nvSpPr>
        <p:spPr/>
        <p:txBody>
          <a:bodyPr rtlCol="0"/>
          <a:lstStyle/>
          <a:p>
            <a:fld id="{E7242661-6107-43AF-8D15-110B991D31E7}" type="datetime1">
              <a:rPr lang="ru-RU" smtClean="0">
                <a:solidFill>
                  <a:srgbClr val="323232"/>
                </a:solidFill>
              </a:rPr>
              <a:pPr/>
              <a:t>17.10.2023</a:t>
            </a:fld>
            <a:endParaRPr lang="ru-RU">
              <a:solidFill>
                <a:srgbClr val="323232"/>
              </a:solidFill>
            </a:endParaRPr>
          </a:p>
        </p:txBody>
      </p:sp>
      <p:sp>
        <p:nvSpPr>
          <p:cNvPr id="12" name="Номер слайда 11"/>
          <p:cNvSpPr>
            <a:spLocks noGrp="1"/>
          </p:cNvSpPr>
          <p:nvPr>
            <p:ph type="sldNum" sz="quarter" idx="16"/>
          </p:nvPr>
        </p:nvSpPr>
        <p:spPr/>
        <p:txBody>
          <a:bodyPr rtlCol="0"/>
          <a:lstStyle/>
          <a:p>
            <a:fld id="{9B7E6447-8051-4D41-A031-1CC23EBE851F}"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solidFill>
                <a:srgbClr val="323232"/>
              </a:solidFill>
            </a:endParaRPr>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57562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D05A9EF2-C97E-4D9F-9789-DBFEC88AB557}" type="datetime1">
              <a:rPr lang="ru-RU" smtClean="0">
                <a:solidFill>
                  <a:srgbClr val="323232"/>
                </a:solidFill>
              </a:rPr>
              <a:pPr/>
              <a:t>17.10.2023</a:t>
            </a:fld>
            <a:endParaRPr lang="ru-RU">
              <a:solidFill>
                <a:srgbClr val="323232"/>
              </a:solidFill>
            </a:endParaRPr>
          </a:p>
        </p:txBody>
      </p:sp>
      <p:sp>
        <p:nvSpPr>
          <p:cNvPr id="4" name="Нижний колонтитул 3"/>
          <p:cNvSpPr>
            <a:spLocks noGrp="1"/>
          </p:cNvSpPr>
          <p:nvPr>
            <p:ph type="ftr" sz="quarter" idx="11"/>
          </p:nvPr>
        </p:nvSpPr>
        <p:spPr/>
        <p:txBody>
          <a:bodyPr/>
          <a:lstStyle/>
          <a:p>
            <a:endParaRPr lang="ru-RU">
              <a:solidFill>
                <a:srgbClr val="323232"/>
              </a:solidFill>
            </a:endParaRPr>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9B7E6447-8051-4D41-A031-1CC23EBE851F}" type="slidenum">
              <a:rPr lang="ru-RU" smtClean="0"/>
              <a:pPr/>
              <a:t>‹#›</a:t>
            </a:fld>
            <a:endParaRPr lang="ru-RU"/>
          </a:p>
        </p:txBody>
      </p:sp>
    </p:spTree>
    <p:extLst>
      <p:ext uri="{BB962C8B-B14F-4D97-AF65-F5344CB8AC3E}">
        <p14:creationId xmlns:p14="http://schemas.microsoft.com/office/powerpoint/2010/main" val="84393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40929E1-B7E9-4218-92DD-0BFD9FE6A67B}" type="datetime1">
              <a:rPr lang="ru-RU" smtClean="0">
                <a:solidFill>
                  <a:srgbClr val="323232"/>
                </a:solidFill>
              </a:rPr>
              <a:pPr/>
              <a:t>17.10.2023</a:t>
            </a:fld>
            <a:endParaRPr lang="ru-RU">
              <a:solidFill>
                <a:srgbClr val="323232"/>
              </a:solidFill>
            </a:endParaRPr>
          </a:p>
        </p:txBody>
      </p:sp>
      <p:sp>
        <p:nvSpPr>
          <p:cNvPr id="3" name="Нижний колонтитул 2"/>
          <p:cNvSpPr>
            <a:spLocks noGrp="1"/>
          </p:cNvSpPr>
          <p:nvPr>
            <p:ph type="ftr" sz="quarter" idx="11"/>
          </p:nvPr>
        </p:nvSpPr>
        <p:spPr/>
        <p:txBody>
          <a:bodyPr/>
          <a:lstStyle/>
          <a:p>
            <a:endParaRPr lang="ru-RU">
              <a:solidFill>
                <a:srgbClr val="323232"/>
              </a:solidFill>
            </a:endParaRPr>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9B7E6447-8051-4D41-A031-1CC23EBE851F}" type="slidenum">
              <a:rPr lang="ru-RU" smtClean="0">
                <a:solidFill>
                  <a:srgbClr val="323232"/>
                </a:solidFill>
              </a:rPr>
              <a:pPr/>
              <a:t>‹#›</a:t>
            </a:fld>
            <a:endParaRPr lang="ru-RU">
              <a:solidFill>
                <a:srgbClr val="323232"/>
              </a:solidFill>
            </a:endParaRPr>
          </a:p>
        </p:txBody>
      </p:sp>
    </p:spTree>
    <p:extLst>
      <p:ext uri="{BB962C8B-B14F-4D97-AF65-F5344CB8AC3E}">
        <p14:creationId xmlns:p14="http://schemas.microsoft.com/office/powerpoint/2010/main" val="1640793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0E228709-3C7B-442F-A821-A254669AC4B2}" type="datetime1">
              <a:rPr lang="ru-RU" smtClean="0">
                <a:solidFill>
                  <a:srgbClr val="323232"/>
                </a:solidFill>
              </a:rPr>
              <a:pPr/>
              <a:t>17.10.2023</a:t>
            </a:fld>
            <a:endParaRPr lang="ru-RU">
              <a:solidFill>
                <a:srgbClr val="323232"/>
              </a:solidFill>
            </a:endParaRPr>
          </a:p>
        </p:txBody>
      </p:sp>
      <p:sp>
        <p:nvSpPr>
          <p:cNvPr id="6" name="Нижний колонтитул 5"/>
          <p:cNvSpPr>
            <a:spLocks noGrp="1"/>
          </p:cNvSpPr>
          <p:nvPr>
            <p:ph type="ftr" sz="quarter" idx="11"/>
          </p:nvPr>
        </p:nvSpPr>
        <p:spPr/>
        <p:txBody>
          <a:bodyPr/>
          <a:lstStyle/>
          <a:p>
            <a:endParaRPr lang="ru-RU">
              <a:solidFill>
                <a:srgbClr val="323232"/>
              </a:solidFill>
            </a:endParaRPr>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9B7E6447-8051-4D41-A031-1CC23EBE851F}"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9" name="Объект 8"/>
          <p:cNvSpPr>
            <a:spLocks noGrp="1"/>
          </p:cNvSpPr>
          <p:nvPr>
            <p:ph sz="quarter" idx="1"/>
          </p:nvPr>
        </p:nvSpPr>
        <p:spPr>
          <a:xfrm>
            <a:off x="2362200" y="1752600"/>
            <a:ext cx="6400800" cy="44196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26845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Дата 11"/>
          <p:cNvSpPr>
            <a:spLocks noGrp="1"/>
          </p:cNvSpPr>
          <p:nvPr>
            <p:ph type="dt" sz="half" idx="10"/>
          </p:nvPr>
        </p:nvSpPr>
        <p:spPr>
          <a:xfrm>
            <a:off x="6248400" y="6248400"/>
            <a:ext cx="2667000" cy="365125"/>
          </a:xfrm>
        </p:spPr>
        <p:txBody>
          <a:bodyPr rtlCol="0"/>
          <a:lstStyle/>
          <a:p>
            <a:fld id="{AF0C408F-8ABD-4EFB-8959-C161BD2C1D55}" type="datetime1">
              <a:rPr lang="ru-RU" smtClean="0">
                <a:solidFill>
                  <a:srgbClr val="323232"/>
                </a:solidFill>
              </a:rPr>
              <a:pPr/>
              <a:t>17.10.2023</a:t>
            </a:fld>
            <a:endParaRPr lang="ru-RU">
              <a:solidFill>
                <a:srgbClr val="323232"/>
              </a:solidFill>
            </a:endParaRPr>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9B7E6447-8051-4D41-A031-1CC23EBE851F}"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solidFill>
                <a:srgbClr val="323232"/>
              </a:solidFill>
            </a:endParaRPr>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a:t>Вставка рисунка</a:t>
            </a:r>
            <a:endParaRPr kumimoji="0" lang="en-US" dirty="0"/>
          </a:p>
        </p:txBody>
      </p:sp>
    </p:spTree>
    <p:extLst>
      <p:ext uri="{BB962C8B-B14F-4D97-AF65-F5344CB8AC3E}">
        <p14:creationId xmlns:p14="http://schemas.microsoft.com/office/powerpoint/2010/main" val="81928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0AE676B-452A-4D78-8DBE-D684D1FF926B}" type="datetime1">
              <a:rPr lang="ru-RU" smtClean="0">
                <a:solidFill>
                  <a:srgbClr val="323232"/>
                </a:solidFill>
              </a:rPr>
              <a:pPr/>
              <a:t>17.10.2023</a:t>
            </a:fld>
            <a:endParaRPr lang="ru-RU">
              <a:solidFill>
                <a:srgbClr val="323232"/>
              </a:solidFill>
            </a:endParaRPr>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solidFill>
                <a:srgbClr val="323232"/>
              </a:solidFill>
            </a:endParaRPr>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B7E6447-8051-4D41-A031-1CC23EBE851F}" type="slidenum">
              <a:rPr lang="ru-RU" smtClean="0"/>
              <a:pPr/>
              <a:t>‹#›</a:t>
            </a:fld>
            <a:endParaRPr lang="ru-RU"/>
          </a:p>
        </p:txBody>
      </p:sp>
    </p:spTree>
    <p:extLst>
      <p:ext uri="{BB962C8B-B14F-4D97-AF65-F5344CB8AC3E}">
        <p14:creationId xmlns:p14="http://schemas.microsoft.com/office/powerpoint/2010/main" val="2159887172"/>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moz.gov.ua/reestr-optovo-vidpusknih-cin-na-likarski-zasobi"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moz.gov.ua/en/article/ministry-mandates/nakaz-moz-ukraini-vid-28022023--408-pro-zatverdzhennja-reestru-vidomostej-schodo-granichnih-optovo-vidpusknih-cin-na-dejaki-likarski-zasobi-scho-zakupovujutsja-za-bjudzhetni-koshti-ta-pidljagajut-referentnomu-cinoutvorennju-stanom-na-01-ljutogo-2023-rok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zakon.rada.gov.ua/laws/show/z0782-05"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hyperlink" Target="https://www.apteka.ua/article/110036"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drlz.com.ua/ibp/ddsite.nsf/all/shlist?opendocumen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www.drlz.com.u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compendium.com.ua/" TargetMode="External"/><Relationship Id="rId5" Type="http://schemas.openxmlformats.org/officeDocument/2006/relationships/image" Target="../media/image45.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drlz.com.ua/" TargetMode="External"/><Relationship Id="rId5" Type="http://schemas.openxmlformats.org/officeDocument/2006/relationships/image" Target="../media/image54.png"/><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7132" y="2911113"/>
            <a:ext cx="8659688" cy="1800200"/>
          </a:xfrm>
        </p:spPr>
        <p:txBody>
          <a:bodyPr>
            <a:noAutofit/>
          </a:bodyPr>
          <a:lstStyle/>
          <a:p>
            <a:pPr algn="ctr"/>
            <a:r>
              <a:rPr lang="uk-UA" sz="2800" b="1" i="1" dirty="0">
                <a:solidFill>
                  <a:schemeClr val="accent2">
                    <a:lumMod val="75000"/>
                  </a:schemeClr>
                </a:solidFill>
                <a:effectLst>
                  <a:outerShdw blurRad="38100" dist="38100" dir="2700000" algn="tl">
                    <a:srgbClr val="000000">
                      <a:alpha val="43137"/>
                    </a:srgbClr>
                  </a:outerShdw>
                </a:effectLst>
              </a:rPr>
              <a:t>Правила виписування рецептів на лікарські засоби і медичні вироби.  основні акценти при виписуванні паперових та електронних рецептів.</a:t>
            </a:r>
          </a:p>
        </p:txBody>
      </p:sp>
      <p:sp>
        <p:nvSpPr>
          <p:cNvPr id="3" name="Номер слайда 2"/>
          <p:cNvSpPr>
            <a:spLocks noGrp="1"/>
          </p:cNvSpPr>
          <p:nvPr>
            <p:ph type="sldNum" sz="quarter" idx="12"/>
          </p:nvPr>
        </p:nvSpPr>
        <p:spPr/>
        <p:txBody>
          <a:bodyPr>
            <a:normAutofit/>
          </a:bodyPr>
          <a:lstStyle/>
          <a:p>
            <a:fld id="{9B7E6447-8051-4D41-A031-1CC23EBE851F}" type="slidenum">
              <a:rPr lang="ru-RU" smtClean="0"/>
              <a:pPr/>
              <a:t>1</a:t>
            </a:fld>
            <a:endParaRPr lang="ru-RU"/>
          </a:p>
        </p:txBody>
      </p:sp>
      <p:pic>
        <p:nvPicPr>
          <p:cNvPr id="8" name="Содержимое 3" descr="D:\Apteka_ OPV\логотип\Aptechne_obyednannya_LOGO.jpg"/>
          <p:cNvPicPr>
            <a:picLocks/>
          </p:cNvPicPr>
          <p:nvPr/>
        </p:nvPicPr>
        <p:blipFill>
          <a:blip r:embed="rId2" cstate="print"/>
          <a:srcRect/>
          <a:stretch>
            <a:fillRect/>
          </a:stretch>
        </p:blipFill>
        <p:spPr bwMode="auto">
          <a:xfrm>
            <a:off x="755576" y="330180"/>
            <a:ext cx="2304256" cy="2336304"/>
          </a:xfrm>
          <a:prstGeom prst="rect">
            <a:avLst/>
          </a:prstGeom>
          <a:noFill/>
          <a:ln w="9525">
            <a:noFill/>
            <a:miter lim="800000"/>
            <a:headEnd/>
            <a:tailEnd/>
          </a:ln>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330180"/>
            <a:ext cx="1656184" cy="2553424"/>
          </a:xfrm>
          <a:prstGeom prst="rect">
            <a:avLst/>
          </a:prstGeom>
        </p:spPr>
      </p:pic>
      <p:pic>
        <p:nvPicPr>
          <p:cNvPr id="9" name="Рисунок 8" descr="Картинки по запросу картинки відпуск ліків">
            <a:extLst>
              <a:ext uri="{FF2B5EF4-FFF2-40B4-BE49-F238E27FC236}">
                <a16:creationId xmlns:a16="http://schemas.microsoft.com/office/drawing/2014/main" id="{328D4C23-9D4F-4308-9D90-373BC0521249}"/>
              </a:ext>
            </a:extLst>
          </p:cNvPr>
          <p:cNvPicPr/>
          <p:nvPr/>
        </p:nvPicPr>
        <p:blipFill>
          <a:blip r:embed="rId4" cstate="print"/>
          <a:srcRect/>
          <a:stretch>
            <a:fillRect/>
          </a:stretch>
        </p:blipFill>
        <p:spPr bwMode="auto">
          <a:xfrm>
            <a:off x="105172" y="4653901"/>
            <a:ext cx="3898504" cy="2097831"/>
          </a:xfrm>
          <a:prstGeom prst="rect">
            <a:avLst/>
          </a:prstGeom>
          <a:noFill/>
          <a:ln w="9525">
            <a:noFill/>
            <a:miter lim="800000"/>
            <a:headEnd/>
            <a:tailEnd/>
          </a:ln>
        </p:spPr>
      </p:pic>
      <p:sp>
        <p:nvSpPr>
          <p:cNvPr id="10" name="Объект 4">
            <a:extLst>
              <a:ext uri="{FF2B5EF4-FFF2-40B4-BE49-F238E27FC236}">
                <a16:creationId xmlns:a16="http://schemas.microsoft.com/office/drawing/2014/main" id="{33846A81-AD81-4496-A9E0-30FB0D8568F0}"/>
              </a:ext>
            </a:extLst>
          </p:cNvPr>
          <p:cNvSpPr txBox="1">
            <a:spLocks/>
          </p:cNvSpPr>
          <p:nvPr/>
        </p:nvSpPr>
        <p:spPr>
          <a:xfrm>
            <a:off x="4101716" y="4653901"/>
            <a:ext cx="4839072" cy="1447056"/>
          </a:xfrm>
          <a:prstGeom prst="rect">
            <a:avLst/>
          </a:prstGeom>
        </p:spPr>
        <p:txBody>
          <a:bodyPr vert="horz" anchor="ctr">
            <a:normAutofit fontScale="62500" lnSpcReduction="20000"/>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r"/>
            <a:r>
              <a:rPr lang="uk-UA" sz="4400" b="1" i="1" dirty="0">
                <a:solidFill>
                  <a:schemeClr val="accent1">
                    <a:lumMod val="75000"/>
                  </a:schemeClr>
                </a:solidFill>
              </a:rPr>
              <a:t>Марків Наталія Василівна</a:t>
            </a:r>
          </a:p>
          <a:p>
            <a:pPr algn="r"/>
            <a:r>
              <a:rPr lang="uk-UA" sz="3200" b="1" i="1" dirty="0">
                <a:solidFill>
                  <a:schemeClr val="accent1">
                    <a:lumMod val="75000"/>
                  </a:schemeClr>
                </a:solidFill>
              </a:rPr>
              <a:t>генеральний директор </a:t>
            </a:r>
          </a:p>
          <a:p>
            <a:pPr algn="r"/>
            <a:r>
              <a:rPr lang="uk-UA" sz="3200" b="1" i="1" dirty="0">
                <a:solidFill>
                  <a:schemeClr val="accent1">
                    <a:lumMod val="75000"/>
                  </a:schemeClr>
                </a:solidFill>
              </a:rPr>
              <a:t>Тернопільського обласного виробничо-торгового аптечного об'єднання</a:t>
            </a:r>
            <a:endParaRPr lang="uk-UA" dirty="0"/>
          </a:p>
        </p:txBody>
      </p:sp>
      <p:sp>
        <p:nvSpPr>
          <p:cNvPr id="11" name="Объект 3">
            <a:extLst>
              <a:ext uri="{FF2B5EF4-FFF2-40B4-BE49-F238E27FC236}">
                <a16:creationId xmlns:a16="http://schemas.microsoft.com/office/drawing/2014/main" id="{442473F9-6FC2-4594-9640-2F38B021BC2F}"/>
              </a:ext>
            </a:extLst>
          </p:cNvPr>
          <p:cNvSpPr txBox="1">
            <a:spLocks/>
          </p:cNvSpPr>
          <p:nvPr/>
        </p:nvSpPr>
        <p:spPr>
          <a:xfrm>
            <a:off x="4572000" y="6100957"/>
            <a:ext cx="4032448" cy="650776"/>
          </a:xfrm>
          <a:prstGeom prst="rect">
            <a:avLst/>
          </a:prstGeom>
        </p:spPr>
        <p:txBody>
          <a:bodyPr vert="horz" anchor="ctr">
            <a:normAutofit fontScale="70000" lnSpcReduction="20000"/>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uk-UA" dirty="0"/>
              <a:t>Тернопіль </a:t>
            </a:r>
          </a:p>
          <a:p>
            <a:pPr algn="ctr"/>
            <a:r>
              <a:rPr lang="uk-UA" dirty="0"/>
              <a:t>16 жовтня 2023 р.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212A6B-229A-4343-9911-E6D58B821ECC}"/>
              </a:ext>
            </a:extLst>
          </p:cNvPr>
          <p:cNvSpPr>
            <a:spLocks noGrp="1"/>
          </p:cNvSpPr>
          <p:nvPr>
            <p:ph type="title"/>
          </p:nvPr>
        </p:nvSpPr>
        <p:spPr>
          <a:xfrm>
            <a:off x="1331640" y="273050"/>
            <a:ext cx="7355160" cy="869950"/>
          </a:xfrm>
        </p:spPr>
        <p:txBody>
          <a:bodyPr>
            <a:normAutofit fontScale="90000"/>
          </a:bodyPr>
          <a:lstStyle/>
          <a:p>
            <a:pPr algn="ctr"/>
            <a:r>
              <a:rPr lang="uk-UA" b="1" i="1" dirty="0">
                <a:solidFill>
                  <a:schemeClr val="accent2">
                    <a:lumMod val="75000"/>
                  </a:schemeClr>
                </a:solidFill>
                <a:effectLst>
                  <a:outerShdw blurRad="38100" dist="38100" dir="2700000" algn="tl">
                    <a:srgbClr val="000000">
                      <a:alpha val="43137"/>
                    </a:srgbClr>
                  </a:outerShdw>
                </a:effectLst>
              </a:rPr>
              <a:t>Оформлення паперових рецептів</a:t>
            </a:r>
          </a:p>
        </p:txBody>
      </p:sp>
      <p:sp>
        <p:nvSpPr>
          <p:cNvPr id="3" name="Номер слайда 2">
            <a:extLst>
              <a:ext uri="{FF2B5EF4-FFF2-40B4-BE49-F238E27FC236}">
                <a16:creationId xmlns:a16="http://schemas.microsoft.com/office/drawing/2014/main" id="{4F5D3246-D21F-4217-A349-81DC2007B3A4}"/>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10</a:t>
            </a:fld>
            <a:endParaRPr lang="ru-RU"/>
          </a:p>
        </p:txBody>
      </p:sp>
      <p:sp>
        <p:nvSpPr>
          <p:cNvPr id="5" name="Объект 4">
            <a:extLst>
              <a:ext uri="{FF2B5EF4-FFF2-40B4-BE49-F238E27FC236}">
                <a16:creationId xmlns:a16="http://schemas.microsoft.com/office/drawing/2014/main" id="{85D7AC10-5EE4-46CD-9F70-7E38F4822392}"/>
              </a:ext>
            </a:extLst>
          </p:cNvPr>
          <p:cNvSpPr>
            <a:spLocks noGrp="1"/>
          </p:cNvSpPr>
          <p:nvPr>
            <p:ph sz="quarter" idx="1"/>
          </p:nvPr>
        </p:nvSpPr>
        <p:spPr>
          <a:xfrm>
            <a:off x="940768" y="1556792"/>
            <a:ext cx="8136904" cy="5161925"/>
          </a:xfrm>
        </p:spPr>
        <p:txBody>
          <a:bodyPr>
            <a:normAutofit fontScale="25000" lnSpcReduction="20000"/>
          </a:bodyPr>
          <a:lstStyle/>
          <a:p>
            <a:pPr lvl="0" algn="just">
              <a:buFont typeface="Wingdings" panose="05000000000000000000" pitchFamily="2" charset="2"/>
              <a:buChar char="q"/>
            </a:pPr>
            <a:r>
              <a:rPr lang="uk-UA" sz="8800" dirty="0"/>
              <a:t>Рецепти заповнюються чітко і розбірливо </a:t>
            </a:r>
            <a:r>
              <a:rPr lang="uk-UA" sz="8800" b="1" i="1" u="sng" dirty="0">
                <a:solidFill>
                  <a:srgbClr val="0070C0"/>
                </a:solidFill>
                <a:effectLst>
                  <a:outerShdw blurRad="38100" dist="38100" dir="2700000" algn="tl">
                    <a:srgbClr val="000000">
                      <a:alpha val="43137"/>
                    </a:srgbClr>
                  </a:outerShdw>
                </a:effectLst>
              </a:rPr>
              <a:t>від руки кульковою ручкою, а не комп'ютерним набором</a:t>
            </a:r>
            <a:r>
              <a:rPr lang="uk-UA" sz="8800" b="1" dirty="0"/>
              <a:t>,  </a:t>
            </a:r>
            <a:r>
              <a:rPr lang="uk-UA" sz="8800" dirty="0"/>
              <a:t>з обов’язковим заповненням інформації, передбаченої відповідною формою рецептурного бланка. </a:t>
            </a:r>
          </a:p>
          <a:p>
            <a:pPr marL="0" lvl="0" indent="0" algn="just">
              <a:buNone/>
            </a:pPr>
            <a:r>
              <a:rPr lang="uk-UA" sz="8800" b="1" i="1" u="sng" dirty="0">
                <a:solidFill>
                  <a:srgbClr val="FF0000"/>
                </a:solidFill>
                <a:effectLst>
                  <a:outerShdw blurRad="38100" dist="38100" dir="2700000" algn="tl">
                    <a:srgbClr val="000000">
                      <a:alpha val="43137"/>
                    </a:srgbClr>
                  </a:outerShdw>
                </a:effectLst>
              </a:rPr>
              <a:t> Виправлення в паперовому рецепті не дозволяються!</a:t>
            </a:r>
            <a:endParaRPr lang="uk-UA" sz="8800" b="1" i="1" dirty="0">
              <a:solidFill>
                <a:srgbClr val="FF0000"/>
              </a:solidFill>
              <a:effectLst>
                <a:outerShdw blurRad="38100" dist="38100" dir="2700000" algn="tl">
                  <a:srgbClr val="000000">
                    <a:alpha val="43137"/>
                  </a:srgbClr>
                </a:outerShdw>
              </a:effectLst>
            </a:endParaRPr>
          </a:p>
          <a:p>
            <a:pPr algn="just">
              <a:buFont typeface="Wingdings" panose="05000000000000000000" pitchFamily="2" charset="2"/>
              <a:buChar char="q"/>
            </a:pPr>
            <a:r>
              <a:rPr lang="uk-UA" sz="8800" dirty="0">
                <a:cs typeface="Times New Roman" panose="02020603050405020304" pitchFamily="18" charset="0"/>
              </a:rPr>
              <a:t>У частині бланка вище лінії відрізу, </a:t>
            </a:r>
            <a:r>
              <a:rPr lang="uk-UA" sz="8800" b="1" dirty="0">
                <a:cs typeface="Times New Roman" panose="02020603050405020304" pitchFamily="18" charset="0"/>
              </a:rPr>
              <a:t>яка залишається у суб’єкта господарювання</a:t>
            </a:r>
            <a:r>
              <a:rPr lang="uk-UA" sz="8800" dirty="0">
                <a:cs typeface="Times New Roman" panose="02020603050405020304" pitchFamily="18" charset="0"/>
              </a:rPr>
              <a:t>, медичний працівник якого виписав рецепт, </a:t>
            </a:r>
            <a:r>
              <a:rPr lang="uk-UA" sz="8800" b="1" dirty="0">
                <a:cs typeface="Times New Roman" panose="02020603050405020304" pitchFamily="18" charset="0"/>
              </a:rPr>
              <a:t>та зберігається - три роки (не враховуючи поточного року), </a:t>
            </a:r>
            <a:r>
              <a:rPr lang="uk-UA" sz="8800" dirty="0">
                <a:cs typeface="Times New Roman" panose="02020603050405020304" pitchFamily="18" charset="0"/>
              </a:rPr>
              <a:t>зазначається необхідна інформація, що дублюється  у частині бланка нижче лінії відрізу.</a:t>
            </a:r>
            <a:endParaRPr lang="uk-UA" sz="8800" dirty="0"/>
          </a:p>
          <a:p>
            <a:pPr algn="just">
              <a:buFont typeface="Wingdings" panose="05000000000000000000" pitchFamily="2" charset="2"/>
              <a:buChar char="q"/>
            </a:pPr>
            <a:r>
              <a:rPr lang="uk-UA" sz="8800" dirty="0"/>
              <a:t>В частині звернення медичного працівника до фармацевта у паперовому рецепті латинською/англійською чи українською мовою</a:t>
            </a:r>
            <a:r>
              <a:rPr lang="uk-UA" sz="8800" b="1" dirty="0"/>
              <a:t> </a:t>
            </a:r>
            <a:r>
              <a:rPr lang="uk-UA" sz="8800" b="1" i="1" dirty="0">
                <a:solidFill>
                  <a:srgbClr val="FF0000"/>
                </a:solidFill>
                <a:effectLst>
                  <a:outerShdw blurRad="38100" dist="38100" dir="2700000" algn="tl">
                    <a:srgbClr val="000000">
                      <a:alpha val="43137"/>
                    </a:srgbClr>
                  </a:outerShdw>
                </a:effectLst>
              </a:rPr>
              <a:t>зазначається найменування ЛЗ за міжнародною непатентованою назвою (далі – МНН).</a:t>
            </a:r>
            <a:endParaRPr lang="uk-UA" sz="8800" b="1" dirty="0"/>
          </a:p>
          <a:p>
            <a:pPr marL="0" indent="0" algn="just">
              <a:buNone/>
            </a:pPr>
            <a:r>
              <a:rPr lang="uk-UA" sz="8800" b="1" dirty="0"/>
              <a:t>!!! торговельна назва </a:t>
            </a:r>
            <a:r>
              <a:rPr lang="uk-UA" sz="8800" dirty="0"/>
              <a:t>зазначається, якщо ЛЗ не має МНН, належить до ЛЗ біологічного походження або подібних біологічних ЛЗ (</a:t>
            </a:r>
            <a:r>
              <a:rPr lang="uk-UA" sz="8800" dirty="0" err="1"/>
              <a:t>біосимілярів</a:t>
            </a:r>
            <a:r>
              <a:rPr lang="uk-UA" sz="8800" dirty="0"/>
              <a:t>).</a:t>
            </a:r>
          </a:p>
          <a:p>
            <a:pPr marL="0" lvl="0" indent="0">
              <a:buNone/>
            </a:pPr>
            <a:r>
              <a:rPr lang="uk-UA" sz="9600" dirty="0"/>
              <a:t>     </a:t>
            </a:r>
          </a:p>
          <a:p>
            <a:pPr marL="0" indent="0">
              <a:buNone/>
            </a:pPr>
            <a:endParaRPr lang="uk-UA" sz="3600" b="1" dirty="0"/>
          </a:p>
          <a:p>
            <a:pPr marL="0" indent="0">
              <a:buNone/>
            </a:pPr>
            <a:endParaRPr lang="uk-UA" sz="3600" b="1" dirty="0"/>
          </a:p>
          <a:p>
            <a:pPr marL="0" indent="0">
              <a:buNone/>
            </a:pPr>
            <a:endParaRPr lang="uk-UA" sz="3600" b="1" dirty="0"/>
          </a:p>
          <a:p>
            <a:pPr marL="0" indent="0">
              <a:buNone/>
            </a:pPr>
            <a:endParaRPr lang="uk-UA" b="1" dirty="0"/>
          </a:p>
          <a:p>
            <a:pPr marL="0" indent="0">
              <a:buNone/>
            </a:pPr>
            <a:r>
              <a:rPr lang="uk-UA" b="1" dirty="0"/>
              <a:t> </a:t>
            </a:r>
            <a:endParaRPr lang="uk-UA" dirty="0"/>
          </a:p>
        </p:txBody>
      </p:sp>
      <p:sp>
        <p:nvSpPr>
          <p:cNvPr id="6" name="Текст 3">
            <a:extLst>
              <a:ext uri="{FF2B5EF4-FFF2-40B4-BE49-F238E27FC236}">
                <a16:creationId xmlns:a16="http://schemas.microsoft.com/office/drawing/2014/main" id="{A177E819-53E8-43CF-8BD0-B4AF9736981C}"/>
              </a:ext>
            </a:extLst>
          </p:cNvPr>
          <p:cNvSpPr>
            <a:spLocks noGrp="1"/>
          </p:cNvSpPr>
          <p:nvPr>
            <p:ph type="body" idx="2"/>
          </p:nvPr>
        </p:nvSpPr>
        <p:spPr>
          <a:xfrm>
            <a:off x="11059" y="1556792"/>
            <a:ext cx="888533" cy="5161925"/>
          </a:xfrm>
        </p:spPr>
        <p:txBody>
          <a:bodyPr vert="vert270">
            <a:noAutofit/>
          </a:bodyPr>
          <a:lstStyle/>
          <a:p>
            <a:pPr algn="ctr"/>
            <a:r>
              <a:rPr lang="uk-UA" sz="3600" b="1" dirty="0">
                <a:solidFill>
                  <a:schemeClr val="accent1">
                    <a:lumMod val="60000"/>
                    <a:lumOff val="40000"/>
                  </a:schemeClr>
                </a:solidFill>
              </a:rPr>
              <a:t>          паперовий рецепт</a:t>
            </a:r>
            <a:endParaRPr lang="ru-RU" sz="3600" b="1" dirty="0">
              <a:solidFill>
                <a:schemeClr val="accent1">
                  <a:lumMod val="60000"/>
                  <a:lumOff val="40000"/>
                </a:schemeClr>
              </a:solidFill>
            </a:endParaRPr>
          </a:p>
        </p:txBody>
      </p:sp>
      <p:pic>
        <p:nvPicPr>
          <p:cNvPr id="7" name="Содержимое 3" descr="D:\Apteka_ OPV\логотип\Aptechne_obyednannya_LOGO.jpg">
            <a:extLst>
              <a:ext uri="{FF2B5EF4-FFF2-40B4-BE49-F238E27FC236}">
                <a16:creationId xmlns:a16="http://schemas.microsoft.com/office/drawing/2014/main" id="{B46438DC-2B9D-40AF-AE3B-130476FD3456}"/>
              </a:ext>
            </a:extLst>
          </p:cNvPr>
          <p:cNvPicPr>
            <a:picLocks/>
          </p:cNvPicPr>
          <p:nvPr/>
        </p:nvPicPr>
        <p:blipFill>
          <a:blip r:embed="rId2" cstate="print"/>
          <a:srcRect/>
          <a:stretch>
            <a:fillRect/>
          </a:stretch>
        </p:blipFill>
        <p:spPr bwMode="auto">
          <a:xfrm>
            <a:off x="107504" y="139283"/>
            <a:ext cx="1115616" cy="1052736"/>
          </a:xfrm>
          <a:prstGeom prst="rect">
            <a:avLst/>
          </a:prstGeom>
          <a:noFill/>
          <a:ln w="9525">
            <a:noFill/>
            <a:miter lim="800000"/>
            <a:headEnd/>
            <a:tailEnd/>
          </a:ln>
        </p:spPr>
      </p:pic>
      <p:pic>
        <p:nvPicPr>
          <p:cNvPr id="8" name="Рисунок 7">
            <a:extLst>
              <a:ext uri="{FF2B5EF4-FFF2-40B4-BE49-F238E27FC236}">
                <a16:creationId xmlns:a16="http://schemas.microsoft.com/office/drawing/2014/main" id="{ADAE7090-EB64-4D7C-81EF-54621D94C8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22" y="5601186"/>
            <a:ext cx="711835" cy="843915"/>
          </a:xfrm>
          <a:prstGeom prst="rect">
            <a:avLst/>
          </a:prstGeom>
          <a:noFill/>
          <a:ln>
            <a:noFill/>
          </a:ln>
        </p:spPr>
      </p:pic>
    </p:spTree>
    <p:extLst>
      <p:ext uri="{BB962C8B-B14F-4D97-AF65-F5344CB8AC3E}">
        <p14:creationId xmlns:p14="http://schemas.microsoft.com/office/powerpoint/2010/main" val="298619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212A6B-229A-4343-9911-E6D58B821ECC}"/>
              </a:ext>
            </a:extLst>
          </p:cNvPr>
          <p:cNvSpPr>
            <a:spLocks noGrp="1"/>
          </p:cNvSpPr>
          <p:nvPr>
            <p:ph type="title"/>
          </p:nvPr>
        </p:nvSpPr>
        <p:spPr>
          <a:xfrm>
            <a:off x="2051720" y="273050"/>
            <a:ext cx="6635080" cy="869950"/>
          </a:xfrm>
        </p:spPr>
        <p:txBody>
          <a:bodyPr/>
          <a:lstStyle/>
          <a:p>
            <a:r>
              <a:rPr lang="uk-UA" b="1" i="1" dirty="0">
                <a:solidFill>
                  <a:schemeClr val="accent2">
                    <a:lumMod val="75000"/>
                  </a:schemeClr>
                </a:solidFill>
                <a:effectLst>
                  <a:outerShdw blurRad="38100" dist="38100" dir="2700000" algn="tl">
                    <a:srgbClr val="000000">
                      <a:alpha val="43137"/>
                    </a:srgbClr>
                  </a:outerShdw>
                </a:effectLst>
              </a:rPr>
              <a:t>Оформлення рецепту</a:t>
            </a:r>
          </a:p>
        </p:txBody>
      </p:sp>
      <p:sp>
        <p:nvSpPr>
          <p:cNvPr id="3" name="Номер слайда 2">
            <a:extLst>
              <a:ext uri="{FF2B5EF4-FFF2-40B4-BE49-F238E27FC236}">
                <a16:creationId xmlns:a16="http://schemas.microsoft.com/office/drawing/2014/main" id="{4F5D3246-D21F-4217-A349-81DC2007B3A4}"/>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11</a:t>
            </a:fld>
            <a:endParaRPr lang="ru-RU"/>
          </a:p>
        </p:txBody>
      </p:sp>
      <p:sp>
        <p:nvSpPr>
          <p:cNvPr id="5" name="Объект 4">
            <a:extLst>
              <a:ext uri="{FF2B5EF4-FFF2-40B4-BE49-F238E27FC236}">
                <a16:creationId xmlns:a16="http://schemas.microsoft.com/office/drawing/2014/main" id="{85D7AC10-5EE4-46CD-9F70-7E38F4822392}"/>
              </a:ext>
            </a:extLst>
          </p:cNvPr>
          <p:cNvSpPr>
            <a:spLocks noGrp="1"/>
          </p:cNvSpPr>
          <p:nvPr>
            <p:ph sz="quarter" idx="1"/>
          </p:nvPr>
        </p:nvSpPr>
        <p:spPr>
          <a:xfrm>
            <a:off x="971600" y="1556792"/>
            <a:ext cx="8064896" cy="2736304"/>
          </a:xfrm>
        </p:spPr>
        <p:txBody>
          <a:bodyPr>
            <a:normAutofit fontScale="70000" lnSpcReduction="20000"/>
          </a:bodyPr>
          <a:lstStyle/>
          <a:p>
            <a:pPr marL="0" indent="0">
              <a:buNone/>
            </a:pPr>
            <a:r>
              <a:rPr lang="uk-UA" sz="3400" b="1" dirty="0"/>
              <a:t>В одному рецепті може бути </a:t>
            </a:r>
            <a:r>
              <a:rPr lang="uk-UA" sz="3400" b="1" i="1" u="sng" dirty="0">
                <a:solidFill>
                  <a:srgbClr val="FF0000"/>
                </a:solidFill>
                <a:effectLst>
                  <a:outerShdw blurRad="38100" dist="38100" dir="2700000" algn="tl">
                    <a:srgbClr val="000000">
                      <a:alpha val="43137"/>
                    </a:srgbClr>
                  </a:outerShdw>
                </a:effectLst>
              </a:rPr>
              <a:t>не більше трьох найменувань ЛЗ за МНН</a:t>
            </a:r>
            <a:r>
              <a:rPr lang="uk-UA" sz="3400" b="1" u="sng" dirty="0"/>
              <a:t>.</a:t>
            </a:r>
          </a:p>
          <a:p>
            <a:pPr marL="0" lvl="0" indent="0">
              <a:buNone/>
            </a:pPr>
            <a:endParaRPr lang="uk-UA" sz="2400" b="1" dirty="0"/>
          </a:p>
          <a:p>
            <a:pPr marL="0" lvl="0" indent="0">
              <a:buNone/>
            </a:pPr>
            <a:r>
              <a:rPr lang="uk-UA" sz="2400" b="1" i="1" dirty="0">
                <a:solidFill>
                  <a:srgbClr val="FF0000"/>
                </a:solidFill>
                <a:effectLst>
                  <a:outerShdw blurRad="38100" dist="38100" dir="2700000" algn="tl">
                    <a:srgbClr val="000000">
                      <a:alpha val="43137"/>
                    </a:srgbClr>
                  </a:outerShdw>
                </a:effectLst>
              </a:rPr>
              <a:t>!!! одне найменування ЛЗ </a:t>
            </a:r>
            <a:r>
              <a:rPr lang="uk-UA" b="1" dirty="0"/>
              <a:t>зазначається на паперовому рецепті</a:t>
            </a:r>
            <a:r>
              <a:rPr lang="uk-UA" dirty="0"/>
              <a:t>, у разі:</a:t>
            </a:r>
          </a:p>
          <a:p>
            <a:r>
              <a:rPr lang="uk-UA" dirty="0"/>
              <a:t> </a:t>
            </a:r>
            <a:r>
              <a:rPr lang="uk-UA" sz="3200" dirty="0"/>
              <a:t>виписування наркотичного (психотропного) лікарського засобу,</a:t>
            </a:r>
            <a:r>
              <a:rPr lang="uk-UA" sz="3200" b="1" dirty="0"/>
              <a:t> </a:t>
            </a:r>
            <a:r>
              <a:rPr lang="uk-UA" sz="3200" dirty="0"/>
              <a:t> </a:t>
            </a:r>
          </a:p>
          <a:p>
            <a:r>
              <a:rPr lang="uk-UA" sz="3200" dirty="0"/>
              <a:t>пільгового відпуску ліків та медичних виробів</a:t>
            </a:r>
          </a:p>
          <a:p>
            <a:r>
              <a:rPr lang="uk-UA" sz="3200" dirty="0"/>
              <a:t>ліків із програми Реімбурсації.</a:t>
            </a:r>
          </a:p>
          <a:p>
            <a:pPr marL="0" lvl="0" indent="0">
              <a:buNone/>
            </a:pPr>
            <a:endParaRPr lang="uk-UA" b="1" i="1" dirty="0">
              <a:effectLst>
                <a:outerShdw blurRad="38100" dist="38100" dir="2700000" algn="tl">
                  <a:srgbClr val="000000">
                    <a:alpha val="43137"/>
                  </a:srgbClr>
                </a:outerShdw>
              </a:effectLst>
            </a:endParaRPr>
          </a:p>
          <a:p>
            <a:pPr marL="0" lvl="0" indent="0">
              <a:buNone/>
            </a:pPr>
            <a:endParaRPr lang="uk-UA" dirty="0"/>
          </a:p>
        </p:txBody>
      </p:sp>
      <p:sp>
        <p:nvSpPr>
          <p:cNvPr id="6" name="Текст 3">
            <a:extLst>
              <a:ext uri="{FF2B5EF4-FFF2-40B4-BE49-F238E27FC236}">
                <a16:creationId xmlns:a16="http://schemas.microsoft.com/office/drawing/2014/main" id="{A177E819-53E8-43CF-8BD0-B4AF9736981C}"/>
              </a:ext>
            </a:extLst>
          </p:cNvPr>
          <p:cNvSpPr>
            <a:spLocks noGrp="1"/>
          </p:cNvSpPr>
          <p:nvPr>
            <p:ph type="body" idx="2"/>
          </p:nvPr>
        </p:nvSpPr>
        <p:spPr>
          <a:xfrm>
            <a:off x="11059" y="1556792"/>
            <a:ext cx="888533" cy="5161925"/>
          </a:xfrm>
        </p:spPr>
        <p:txBody>
          <a:bodyPr vert="vert270">
            <a:noAutofit/>
          </a:bodyPr>
          <a:lstStyle/>
          <a:p>
            <a:pPr algn="ctr"/>
            <a:r>
              <a:rPr lang="uk-UA" sz="3600" b="1" dirty="0">
                <a:solidFill>
                  <a:schemeClr val="accent1">
                    <a:lumMod val="60000"/>
                    <a:lumOff val="40000"/>
                  </a:schemeClr>
                </a:solidFill>
              </a:rPr>
              <a:t>          паперовий рецепт</a:t>
            </a:r>
            <a:endParaRPr lang="ru-RU" sz="3600" b="1" dirty="0">
              <a:solidFill>
                <a:schemeClr val="accent1">
                  <a:lumMod val="60000"/>
                  <a:lumOff val="40000"/>
                </a:schemeClr>
              </a:solidFill>
            </a:endParaRPr>
          </a:p>
        </p:txBody>
      </p:sp>
      <p:pic>
        <p:nvPicPr>
          <p:cNvPr id="7" name="Содержимое 3" descr="D:\Apteka_ OPV\логотип\Aptechne_obyednannya_LOGO.jpg">
            <a:extLst>
              <a:ext uri="{FF2B5EF4-FFF2-40B4-BE49-F238E27FC236}">
                <a16:creationId xmlns:a16="http://schemas.microsoft.com/office/drawing/2014/main" id="{B46438DC-2B9D-40AF-AE3B-130476FD3456}"/>
              </a:ext>
            </a:extLst>
          </p:cNvPr>
          <p:cNvPicPr>
            <a:picLocks/>
          </p:cNvPicPr>
          <p:nvPr/>
        </p:nvPicPr>
        <p:blipFill>
          <a:blip r:embed="rId3" cstate="print"/>
          <a:srcRect/>
          <a:stretch>
            <a:fillRect/>
          </a:stretch>
        </p:blipFill>
        <p:spPr bwMode="auto">
          <a:xfrm>
            <a:off x="107504" y="139283"/>
            <a:ext cx="1115616" cy="1052736"/>
          </a:xfrm>
          <a:prstGeom prst="rect">
            <a:avLst/>
          </a:prstGeom>
          <a:noFill/>
          <a:ln w="9525">
            <a:noFill/>
            <a:miter lim="800000"/>
            <a:headEnd/>
            <a:tailEnd/>
          </a:ln>
        </p:spPr>
      </p:pic>
      <p:pic>
        <p:nvPicPr>
          <p:cNvPr id="8" name="Рисунок 7">
            <a:extLst>
              <a:ext uri="{FF2B5EF4-FFF2-40B4-BE49-F238E27FC236}">
                <a16:creationId xmlns:a16="http://schemas.microsoft.com/office/drawing/2014/main" id="{ADAE7090-EB64-4D7C-81EF-54621D94C85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2" y="5733256"/>
            <a:ext cx="711835" cy="843915"/>
          </a:xfrm>
          <a:prstGeom prst="rect">
            <a:avLst/>
          </a:prstGeom>
          <a:noFill/>
          <a:ln>
            <a:noFill/>
          </a:ln>
        </p:spPr>
      </p:pic>
      <p:pic>
        <p:nvPicPr>
          <p:cNvPr id="9" name="Рисунок 8">
            <a:extLst>
              <a:ext uri="{FF2B5EF4-FFF2-40B4-BE49-F238E27FC236}">
                <a16:creationId xmlns:a16="http://schemas.microsoft.com/office/drawing/2014/main" id="{BE61DD8A-FE04-452F-ACD1-357F9CD089BA}"/>
              </a:ext>
            </a:extLst>
          </p:cNvPr>
          <p:cNvPicPr>
            <a:picLocks noChangeAspect="1"/>
          </p:cNvPicPr>
          <p:nvPr/>
        </p:nvPicPr>
        <p:blipFill>
          <a:blip r:embed="rId5"/>
          <a:stretch>
            <a:fillRect/>
          </a:stretch>
        </p:blipFill>
        <p:spPr>
          <a:xfrm>
            <a:off x="1123405" y="4238049"/>
            <a:ext cx="2052819" cy="2126317"/>
          </a:xfrm>
          <a:prstGeom prst="rect">
            <a:avLst/>
          </a:prstGeom>
        </p:spPr>
      </p:pic>
      <p:sp>
        <p:nvSpPr>
          <p:cNvPr id="10" name="Прямоугольник 9">
            <a:extLst>
              <a:ext uri="{FF2B5EF4-FFF2-40B4-BE49-F238E27FC236}">
                <a16:creationId xmlns:a16="http://schemas.microsoft.com/office/drawing/2014/main" id="{22E723CF-A107-4667-8542-B55B61E4E998}"/>
              </a:ext>
            </a:extLst>
          </p:cNvPr>
          <p:cNvSpPr/>
          <p:nvPr/>
        </p:nvSpPr>
        <p:spPr>
          <a:xfrm>
            <a:off x="3260245" y="4075110"/>
            <a:ext cx="5266928" cy="2677656"/>
          </a:xfrm>
          <a:prstGeom prst="rect">
            <a:avLst/>
          </a:prstGeom>
        </p:spPr>
        <p:txBody>
          <a:bodyPr wrap="square">
            <a:spAutoFit/>
          </a:bodyPr>
          <a:lstStyle/>
          <a:p>
            <a:pPr lvl="0" algn="just"/>
            <a:r>
              <a:rPr lang="uk-UA" sz="2400" b="1" i="1" dirty="0">
                <a:solidFill>
                  <a:srgbClr val="FF0000"/>
                </a:solidFill>
              </a:rPr>
              <a:t>Спосіб застосування </a:t>
            </a:r>
            <a:r>
              <a:rPr lang="uk-UA" sz="2400" dirty="0"/>
              <a:t>лікарського засобу зазначається  українською чи англійською  із зазначенням дози, частоти, часу, умов прийому</a:t>
            </a:r>
            <a:r>
              <a:rPr lang="uk-UA" sz="2400" b="1" dirty="0"/>
              <a:t>   </a:t>
            </a:r>
            <a:r>
              <a:rPr lang="uk-UA" sz="2400" b="1" u="sng" dirty="0"/>
              <a:t>та  курсу/строку лікування для наркотичних (психотропних) лікарських засобів.</a:t>
            </a:r>
          </a:p>
        </p:txBody>
      </p:sp>
    </p:spTree>
    <p:extLst>
      <p:ext uri="{BB962C8B-B14F-4D97-AF65-F5344CB8AC3E}">
        <p14:creationId xmlns:p14="http://schemas.microsoft.com/office/powerpoint/2010/main" val="335855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74638"/>
            <a:ext cx="7242008" cy="922114"/>
          </a:xfrm>
        </p:spPr>
        <p:txBody>
          <a:bodyPr>
            <a:noAutofit/>
          </a:bodyPr>
          <a:lstStyle/>
          <a:p>
            <a:pPr algn="ctr"/>
            <a:r>
              <a:rPr lang="uk-UA" sz="3200" b="1" i="1" dirty="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rPr>
              <a:t>Виписування рецептів для відпуску на пільгових умовах </a:t>
            </a:r>
          </a:p>
        </p:txBody>
      </p:sp>
      <p:sp>
        <p:nvSpPr>
          <p:cNvPr id="3" name="Содержимое 2"/>
          <p:cNvSpPr>
            <a:spLocks noGrp="1"/>
          </p:cNvSpPr>
          <p:nvPr>
            <p:ph idx="1"/>
          </p:nvPr>
        </p:nvSpPr>
        <p:spPr>
          <a:xfrm>
            <a:off x="3635896" y="1556792"/>
            <a:ext cx="5400600" cy="2919812"/>
          </a:xfrm>
        </p:spPr>
        <p:txBody>
          <a:bodyPr>
            <a:normAutofit fontScale="77500" lnSpcReduction="20000"/>
          </a:bodyPr>
          <a:lstStyle/>
          <a:p>
            <a:pPr marL="93663" lvl="0" indent="-11113">
              <a:buNone/>
            </a:pPr>
            <a:r>
              <a:rPr lang="uk-UA" sz="2900" b="1" i="1" dirty="0">
                <a:solidFill>
                  <a:srgbClr val="002060"/>
                </a:solidFill>
                <a:latin typeface="Arial" pitchFamily="34" charset="0"/>
                <a:cs typeface="Arial" pitchFamily="34" charset="0"/>
              </a:rPr>
              <a:t> </a:t>
            </a:r>
            <a:r>
              <a:rPr lang="uk-UA" sz="3100" dirty="0"/>
              <a:t>Рецепти на лікарські засоби, що відпускаються на пільгових умовах, з доплатою чи безоплатно, крім наркотичних (психотропних) лікарських засобів, виписуються у 2 примірниках на рецептурному бланку форми № 1 (ф-1) (крім електронних рецептів).</a:t>
            </a:r>
          </a:p>
          <a:p>
            <a:pPr marL="93663" lvl="0" indent="-11113" algn="just">
              <a:buNone/>
            </a:pPr>
            <a:r>
              <a:rPr lang="uk-UA" dirty="0"/>
              <a:t>		</a:t>
            </a:r>
          </a:p>
          <a:p>
            <a:pPr marL="93663" lvl="0" indent="-11113" algn="just">
              <a:buNone/>
            </a:pPr>
            <a:endParaRPr lang="uk-UA" dirty="0">
              <a:solidFill>
                <a:srgbClr val="002060"/>
              </a:solidFill>
              <a:latin typeface="Arial" pitchFamily="34" charset="0"/>
              <a:cs typeface="Arial" pitchFamily="34" charset="0"/>
            </a:endParaRPr>
          </a:p>
          <a:p>
            <a:endParaRPr lang="uk-UA" dirty="0">
              <a:latin typeface="Arial" pitchFamily="34" charset="0"/>
              <a:cs typeface="Arial" pitchFamily="34" charset="0"/>
            </a:endParaRPr>
          </a:p>
        </p:txBody>
      </p:sp>
      <p:pic>
        <p:nvPicPr>
          <p:cNvPr id="4" name="Содержимое 3" descr="D:\Apteka_ OPV\логотип\Aptechne_obyednannya_LOGO.jpg"/>
          <p:cNvPicPr>
            <a:picLocks/>
          </p:cNvPicPr>
          <p:nvPr/>
        </p:nvPicPr>
        <p:blipFill>
          <a:blip r:embed="rId2" cstate="print"/>
          <a:srcRect/>
          <a:stretch>
            <a:fillRect/>
          </a:stretch>
        </p:blipFill>
        <p:spPr bwMode="auto">
          <a:xfrm>
            <a:off x="179512" y="188640"/>
            <a:ext cx="1368152" cy="1296144"/>
          </a:xfrm>
          <a:prstGeom prst="rect">
            <a:avLst/>
          </a:prstGeom>
          <a:noFill/>
          <a:ln w="9525">
            <a:noFill/>
            <a:miter lim="800000"/>
            <a:headEnd/>
            <a:tailEnd/>
          </a:ln>
        </p:spPr>
      </p:pic>
      <p:pic>
        <p:nvPicPr>
          <p:cNvPr id="6" name="Рисунок 5">
            <a:extLst>
              <a:ext uri="{FF2B5EF4-FFF2-40B4-BE49-F238E27FC236}">
                <a16:creationId xmlns:a16="http://schemas.microsoft.com/office/drawing/2014/main" id="{BFA7F8AE-4ABC-4A2E-AE7A-31DFA412C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556792"/>
            <a:ext cx="3600400" cy="2016224"/>
          </a:xfrm>
          <a:prstGeom prst="rect">
            <a:avLst/>
          </a:prstGeom>
        </p:spPr>
      </p:pic>
      <p:pic>
        <p:nvPicPr>
          <p:cNvPr id="7" name="Рисунок 6">
            <a:extLst>
              <a:ext uri="{FF2B5EF4-FFF2-40B4-BE49-F238E27FC236}">
                <a16:creationId xmlns:a16="http://schemas.microsoft.com/office/drawing/2014/main" id="{E0BC4BE5-5867-44FD-9137-A73587A99219}"/>
              </a:ext>
            </a:extLst>
          </p:cNvPr>
          <p:cNvPicPr>
            <a:picLocks noChangeAspect="1"/>
          </p:cNvPicPr>
          <p:nvPr/>
        </p:nvPicPr>
        <p:blipFill>
          <a:blip r:embed="rId4"/>
          <a:stretch>
            <a:fillRect/>
          </a:stretch>
        </p:blipFill>
        <p:spPr>
          <a:xfrm>
            <a:off x="5246862" y="4476604"/>
            <a:ext cx="3686826" cy="2106758"/>
          </a:xfrm>
          <a:prstGeom prst="rect">
            <a:avLst/>
          </a:prstGeom>
        </p:spPr>
      </p:pic>
      <p:sp>
        <p:nvSpPr>
          <p:cNvPr id="8" name="Прямоугольник 7">
            <a:extLst>
              <a:ext uri="{FF2B5EF4-FFF2-40B4-BE49-F238E27FC236}">
                <a16:creationId xmlns:a16="http://schemas.microsoft.com/office/drawing/2014/main" id="{E267FA6E-1A34-42F8-A675-561E3DE5D5AA}"/>
              </a:ext>
            </a:extLst>
          </p:cNvPr>
          <p:cNvSpPr/>
          <p:nvPr/>
        </p:nvSpPr>
        <p:spPr>
          <a:xfrm>
            <a:off x="113608" y="4051107"/>
            <a:ext cx="5040560" cy="2800767"/>
          </a:xfrm>
          <a:prstGeom prst="rect">
            <a:avLst/>
          </a:prstGeom>
        </p:spPr>
        <p:txBody>
          <a:bodyPr wrap="square">
            <a:spAutoFit/>
          </a:bodyPr>
          <a:lstStyle/>
          <a:p>
            <a:pPr marL="93663" lvl="0" indent="-11113">
              <a:buNone/>
            </a:pPr>
            <a:r>
              <a:rPr lang="uk-UA" sz="2400" dirty="0"/>
              <a:t>З 13.10.2023 року наркотичні (психотропні) лікарські засоби виписуються лише за е-рецептом за бланку ф-3 </a:t>
            </a:r>
            <a:r>
              <a:rPr lang="uk-UA" sz="2000" dirty="0">
                <a:solidFill>
                  <a:srgbClr val="FF0000"/>
                </a:solidFill>
              </a:rPr>
              <a:t>(додатково ф-1 непотрібно)</a:t>
            </a:r>
            <a:r>
              <a:rPr lang="uk-UA" sz="2400" dirty="0"/>
              <a:t>.</a:t>
            </a:r>
          </a:p>
          <a:p>
            <a:pPr marL="93663" lvl="0" indent="-11113">
              <a:buNone/>
            </a:pPr>
            <a:r>
              <a:rPr lang="uk-UA" sz="1600" dirty="0"/>
              <a:t>У разі виписування безоплатно, з доплатою чи на пільгових умовах наркотичних (психотропних) лікарських засобів поряд з виписуванням Рецепта на бланку ф-3 виписується додатково Рецепт на бланку ф-1.</a:t>
            </a:r>
          </a:p>
        </p:txBody>
      </p:sp>
    </p:spTree>
    <p:extLst>
      <p:ext uri="{BB962C8B-B14F-4D97-AF65-F5344CB8AC3E}">
        <p14:creationId xmlns:p14="http://schemas.microsoft.com/office/powerpoint/2010/main" val="508657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74638"/>
            <a:ext cx="7242008" cy="922114"/>
          </a:xfrm>
        </p:spPr>
        <p:txBody>
          <a:bodyPr>
            <a:noAutofit/>
          </a:bodyPr>
          <a:lstStyle/>
          <a:p>
            <a:pPr algn="ctr"/>
            <a:r>
              <a:rPr lang="uk-UA" sz="3200" b="1" i="1" dirty="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rPr>
              <a:t>Виписування рецептів для відпуску на пільгових умовах </a:t>
            </a:r>
          </a:p>
        </p:txBody>
      </p:sp>
      <p:pic>
        <p:nvPicPr>
          <p:cNvPr id="4" name="Содержимое 3" descr="D:\Apteka_ OPV\логотип\Aptechne_obyednannya_LOGO.jpg"/>
          <p:cNvPicPr>
            <a:picLocks/>
          </p:cNvPicPr>
          <p:nvPr/>
        </p:nvPicPr>
        <p:blipFill>
          <a:blip r:embed="rId2" cstate="print"/>
          <a:srcRect/>
          <a:stretch>
            <a:fillRect/>
          </a:stretch>
        </p:blipFill>
        <p:spPr bwMode="auto">
          <a:xfrm>
            <a:off x="142844" y="0"/>
            <a:ext cx="1214446" cy="1214422"/>
          </a:xfrm>
          <a:prstGeom prst="rect">
            <a:avLst/>
          </a:prstGeom>
          <a:noFill/>
          <a:ln w="9525">
            <a:noFill/>
            <a:miter lim="800000"/>
            <a:headEnd/>
            <a:tailEnd/>
          </a:ln>
        </p:spPr>
      </p:pic>
      <p:sp>
        <p:nvSpPr>
          <p:cNvPr id="5" name="Объект 4"/>
          <p:cNvSpPr>
            <a:spLocks noGrp="1"/>
          </p:cNvSpPr>
          <p:nvPr>
            <p:ph sz="quarter" idx="1"/>
          </p:nvPr>
        </p:nvSpPr>
        <p:spPr>
          <a:xfrm>
            <a:off x="395536" y="1484784"/>
            <a:ext cx="8538152" cy="5098578"/>
          </a:xfrm>
        </p:spPr>
        <p:txBody>
          <a:bodyPr>
            <a:noAutofit/>
          </a:bodyPr>
          <a:lstStyle/>
          <a:p>
            <a:pPr marL="0" indent="0" algn="ctr">
              <a:buNone/>
            </a:pPr>
            <a:r>
              <a:rPr lang="uk-UA" sz="2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Лікарські засоби, які можна виписати та відпустити за бюджетні кошти, визначені:</a:t>
            </a:r>
          </a:p>
          <a:p>
            <a:pPr>
              <a:spcBef>
                <a:spcPts val="0"/>
              </a:spcBef>
            </a:pPr>
            <a:r>
              <a:rPr lang="uk-UA" sz="2800" dirty="0">
                <a:solidFill>
                  <a:srgbClr val="00B050"/>
                </a:solidFill>
                <a:latin typeface="Times New Roman" panose="02020603050405020304" pitchFamily="18" charset="0"/>
                <a:cs typeface="Times New Roman" panose="02020603050405020304" pitchFamily="18" charset="0"/>
              </a:rPr>
              <a:t> </a:t>
            </a:r>
            <a:r>
              <a:rPr lang="uk-UA"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реєстрі задекларованих оптово-відпускних цін</a:t>
            </a:r>
          </a:p>
          <a:p>
            <a:pPr marL="0" indent="0">
              <a:spcBef>
                <a:spcPts val="0"/>
              </a:spcBef>
              <a:buNone/>
            </a:pPr>
            <a:r>
              <a:rPr lang="uk-UA"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(задекларовану зміну на оптово-відпускну ціну зазначено на оригінальну упаковку конкретного лікарського засобу) </a:t>
            </a:r>
            <a:r>
              <a:rPr lang="uk-UA" sz="2000" i="1" kern="0" spc="55"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uk-UA" sz="1400" i="1" kern="0" spc="55"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https://moz.gov.ua/reestr-optovo-vidpusknih-cin-na-likarski-zasobi</a:t>
            </a:r>
            <a:endParaRPr lang="uk-UA" sz="1400" i="1" dirty="0">
              <a:solidFill>
                <a:schemeClr val="accent2">
                  <a:lumMod val="75000"/>
                </a:schemeClr>
              </a:solidFill>
              <a:latin typeface="Times New Roman" panose="02020603050405020304" pitchFamily="18" charset="0"/>
              <a:cs typeface="Times New Roman" panose="02020603050405020304" pitchFamily="18" charset="0"/>
            </a:endParaRPr>
          </a:p>
          <a:p>
            <a:pPr algn="just"/>
            <a:r>
              <a:rPr lang="uk-UA" sz="2000" b="1" i="1" kern="0" spc="55"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В Реєстрі відомостей щодо граничних оптово-відпускних цін на деякі лікарські засоби, що закуповуються за бюджетні кошти та підлягають референтному ціноутворенню </a:t>
            </a:r>
            <a:r>
              <a:rPr lang="uk-UA" sz="2000" kern="0" spc="55"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p>
          <a:p>
            <a:pPr marL="0" indent="0" algn="just">
              <a:buNone/>
            </a:pPr>
            <a:r>
              <a:rPr lang="uk-UA" sz="1600" kern="0" spc="55" dirty="0">
                <a:solidFill>
                  <a:srgbClr val="00B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uk-UA"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Гранична оптово-відпускна ціна зазначається за МНН в перерахунку на одиницю лікарської форми, грн)</a:t>
            </a:r>
            <a:endParaRPr lang="uk-UA" sz="1600" kern="0" spc="55"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uk-UA" sz="1400" kern="0" spc="55" dirty="0">
                <a:latin typeface="Times New Roman" panose="02020603050405020304" pitchFamily="18" charset="0"/>
                <a:ea typeface="Calibri" panose="020F0502020204030204" pitchFamily="34" charset="0"/>
                <a:cs typeface="Times New Roman" panose="02020603050405020304" pitchFamily="18" charset="0"/>
              </a:rPr>
              <a:t>наказ МОЗ України від 28.02.2023 № 408 «Про затвердження Реєстру відомостей щодо граничних оптово-відпускних цін на деякі лікарські засоби, що закуповуються за бюджетні кошти та підлягають референтному ціноутворенню, станом на 01 лютого 2023 року»</a:t>
            </a:r>
            <a:endParaRPr lang="uk-UA" sz="1400" kern="0" spc="55"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r>
              <a:rPr lang="uk-UA" sz="1400" i="1" u="sng" dirty="0">
                <a:solidFill>
                  <a:schemeClr val="accent2">
                    <a:lumMod val="75000"/>
                  </a:schemeClr>
                </a:solidFill>
                <a:hlinkClick r:id="rId4">
                  <a:extLst>
                    <a:ext uri="{A12FA001-AC4F-418D-AE19-62706E023703}">
                      <ahyp:hlinkClr xmlns:ahyp="http://schemas.microsoft.com/office/drawing/2018/hyperlinkcolor" val="tx"/>
                    </a:ext>
                  </a:extLst>
                </a:hlinkClick>
              </a:rPr>
              <a:t>https://moz.gov.ua/en/article/ministry-mandates/nakaz-moz-ukraini-vid-28022023--408-pro-zatverdzhennja-reestru-vidomostej-schodo-granichnih-optovo-vidpusknih-cin-na-dejaki-likarski-zasobi-scho-zakupovujutsja-za-bjudzhetni-koshti-ta-pidljagajut-referentnomu-cinoutvorennju-stanom-na-01-ljutogo-2023-roku</a:t>
            </a:r>
            <a:r>
              <a:rPr lang="uk-UA" sz="1400" i="1" dirty="0">
                <a:solidFill>
                  <a:schemeClr val="accent2">
                    <a:lumMod val="75000"/>
                  </a:schemeClr>
                </a:solidFill>
              </a:rPr>
              <a:t> </a:t>
            </a:r>
          </a:p>
          <a:p>
            <a:pPr marL="0" indent="0">
              <a:buNone/>
            </a:pPr>
            <a:r>
              <a:rPr lang="uk-UA" sz="2800" kern="0" spc="55"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endParaRPr lang="uk-UA" sz="18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248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212A6B-229A-4343-9911-E6D58B821ECC}"/>
              </a:ext>
            </a:extLst>
          </p:cNvPr>
          <p:cNvSpPr>
            <a:spLocks noGrp="1"/>
          </p:cNvSpPr>
          <p:nvPr>
            <p:ph type="title"/>
          </p:nvPr>
        </p:nvSpPr>
        <p:spPr>
          <a:xfrm>
            <a:off x="1403648" y="273050"/>
            <a:ext cx="7488832" cy="869950"/>
          </a:xfrm>
        </p:spPr>
        <p:txBody>
          <a:bodyPr>
            <a:noAutofit/>
          </a:bodyPr>
          <a:lstStyle/>
          <a:p>
            <a:r>
              <a:rPr lang="uk-UA" sz="3600" b="1" i="1" dirty="0">
                <a:solidFill>
                  <a:schemeClr val="accent2">
                    <a:lumMod val="75000"/>
                  </a:schemeClr>
                </a:solidFill>
                <a:effectLst>
                  <a:outerShdw blurRad="38100" dist="38100" dir="2700000" algn="tl">
                    <a:srgbClr val="000000">
                      <a:alpha val="43137"/>
                    </a:srgbClr>
                  </a:outerShdw>
                </a:effectLst>
              </a:rPr>
              <a:t>Яку кількість лікарського засобу можна виписати у рецепті? </a:t>
            </a:r>
          </a:p>
        </p:txBody>
      </p:sp>
      <p:sp>
        <p:nvSpPr>
          <p:cNvPr id="3" name="Номер слайда 2">
            <a:extLst>
              <a:ext uri="{FF2B5EF4-FFF2-40B4-BE49-F238E27FC236}">
                <a16:creationId xmlns:a16="http://schemas.microsoft.com/office/drawing/2014/main" id="{4F5D3246-D21F-4217-A349-81DC2007B3A4}"/>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14</a:t>
            </a:fld>
            <a:endParaRPr lang="ru-RU"/>
          </a:p>
        </p:txBody>
      </p:sp>
      <p:sp>
        <p:nvSpPr>
          <p:cNvPr id="5" name="Объект 4">
            <a:extLst>
              <a:ext uri="{FF2B5EF4-FFF2-40B4-BE49-F238E27FC236}">
                <a16:creationId xmlns:a16="http://schemas.microsoft.com/office/drawing/2014/main" id="{85D7AC10-5EE4-46CD-9F70-7E38F4822392}"/>
              </a:ext>
            </a:extLst>
          </p:cNvPr>
          <p:cNvSpPr>
            <a:spLocks noGrp="1"/>
          </p:cNvSpPr>
          <p:nvPr>
            <p:ph sz="quarter" idx="1"/>
          </p:nvPr>
        </p:nvSpPr>
        <p:spPr>
          <a:xfrm>
            <a:off x="971600" y="1556792"/>
            <a:ext cx="7791400" cy="5256584"/>
          </a:xfrm>
        </p:spPr>
        <p:txBody>
          <a:bodyPr>
            <a:normAutofit fontScale="85000" lnSpcReduction="20000"/>
          </a:bodyPr>
          <a:lstStyle/>
          <a:p>
            <a:pPr marL="0" indent="0" algn="just">
              <a:buNone/>
            </a:pPr>
            <a:r>
              <a:rPr lang="uk-UA" b="1" dirty="0"/>
              <a:t>П. 11 Дозволяється виписувати рецепт у кількості, необхідній для курсу лікування, за винятком лікарських засобів, що відпускаються згідно з норм відпуску (дод.3 до Правил виписування рецептів), </a:t>
            </a:r>
          </a:p>
          <a:p>
            <a:pPr marL="0" indent="0" algn="just">
              <a:buNone/>
            </a:pPr>
            <a:r>
              <a:rPr lang="uk-UA" b="1" i="1" dirty="0">
                <a:solidFill>
                  <a:srgbClr val="FF0000"/>
                </a:solidFill>
                <a:effectLst>
                  <a:outerShdw blurRad="38100" dist="38100" dir="2700000" algn="tl">
                    <a:srgbClr val="000000">
                      <a:alpha val="43137"/>
                    </a:srgbClr>
                  </a:outerShdw>
                </a:effectLst>
              </a:rPr>
              <a:t>крім випадків:</a:t>
            </a:r>
            <a:endParaRPr lang="uk-UA" i="1" dirty="0">
              <a:solidFill>
                <a:srgbClr val="FF0000"/>
              </a:solidFill>
              <a:effectLst>
                <a:outerShdw blurRad="38100" dist="38100" dir="2700000" algn="tl">
                  <a:srgbClr val="000000">
                    <a:alpha val="43137"/>
                  </a:srgbClr>
                </a:outerShdw>
              </a:effectLst>
            </a:endParaRPr>
          </a:p>
          <a:p>
            <a:pPr marL="0" lvl="0" indent="0">
              <a:buNone/>
            </a:pPr>
            <a:r>
              <a:rPr lang="uk-UA" dirty="0"/>
              <a:t>-  Для хворих, які отримують лікування в амбулаторних умовах, у тому числі в умовах створеного стаціонару вдома</a:t>
            </a:r>
            <a:r>
              <a:rPr lang="uk-UA" b="1" dirty="0"/>
              <a:t> -  в обсягах, що не перевищують десятиденної потреби;</a:t>
            </a:r>
            <a:endParaRPr lang="uk-UA" dirty="0"/>
          </a:p>
          <a:p>
            <a:pPr marL="0" lvl="0" indent="0">
              <a:buNone/>
            </a:pPr>
            <a:r>
              <a:rPr lang="uk-UA" dirty="0"/>
              <a:t> -  Під час надання паліативної та </a:t>
            </a:r>
            <a:r>
              <a:rPr lang="uk-UA" dirty="0" err="1"/>
              <a:t>хоспісної</a:t>
            </a:r>
            <a:r>
              <a:rPr lang="uk-UA" dirty="0"/>
              <a:t> допомоги</a:t>
            </a:r>
            <a:r>
              <a:rPr lang="uk-UA" b="1" dirty="0"/>
              <a:t> - що не перевищують п’ятнадцятиденної потреби.</a:t>
            </a:r>
          </a:p>
          <a:p>
            <a:pPr marL="0" lvl="0" indent="0">
              <a:buNone/>
            </a:pPr>
            <a:r>
              <a:rPr lang="uk-UA" b="1" dirty="0"/>
              <a:t> </a:t>
            </a:r>
            <a:r>
              <a:rPr lang="uk-UA" dirty="0"/>
              <a:t>- обігу на території України ЛЗ </a:t>
            </a:r>
            <a:r>
              <a:rPr lang="uk-UA" b="1" dirty="0"/>
              <a:t>в оригінальних упаковках, що містять більшу кількість таблеток, ніж зазначено в нормах відпуску</a:t>
            </a:r>
            <a:r>
              <a:rPr lang="uk-UA" dirty="0"/>
              <a:t>. У такому випадку виписується одна упаковка, але не більше 50 таблеток.</a:t>
            </a:r>
          </a:p>
          <a:p>
            <a:endParaRPr lang="uk-UA" dirty="0"/>
          </a:p>
        </p:txBody>
      </p:sp>
      <p:sp>
        <p:nvSpPr>
          <p:cNvPr id="6" name="Текст 3">
            <a:extLst>
              <a:ext uri="{FF2B5EF4-FFF2-40B4-BE49-F238E27FC236}">
                <a16:creationId xmlns:a16="http://schemas.microsoft.com/office/drawing/2014/main" id="{A177E819-53E8-43CF-8BD0-B4AF9736981C}"/>
              </a:ext>
            </a:extLst>
          </p:cNvPr>
          <p:cNvSpPr>
            <a:spLocks noGrp="1"/>
          </p:cNvSpPr>
          <p:nvPr>
            <p:ph type="body" idx="2"/>
          </p:nvPr>
        </p:nvSpPr>
        <p:spPr>
          <a:xfrm>
            <a:off x="11059" y="1556792"/>
            <a:ext cx="888533" cy="5161925"/>
          </a:xfrm>
        </p:spPr>
        <p:txBody>
          <a:bodyPr vert="vert270">
            <a:noAutofit/>
          </a:bodyPr>
          <a:lstStyle/>
          <a:p>
            <a:pPr algn="ctr"/>
            <a:r>
              <a:rPr lang="uk-UA" sz="3600" b="1" dirty="0">
                <a:solidFill>
                  <a:schemeClr val="accent1">
                    <a:lumMod val="60000"/>
                    <a:lumOff val="40000"/>
                  </a:schemeClr>
                </a:solidFill>
              </a:rPr>
              <a:t>          паперовий рецепт</a:t>
            </a:r>
            <a:endParaRPr lang="ru-RU" sz="3600" b="1" dirty="0">
              <a:solidFill>
                <a:schemeClr val="accent1">
                  <a:lumMod val="60000"/>
                  <a:lumOff val="40000"/>
                </a:schemeClr>
              </a:solidFill>
            </a:endParaRPr>
          </a:p>
        </p:txBody>
      </p:sp>
      <p:pic>
        <p:nvPicPr>
          <p:cNvPr id="7" name="Содержимое 3" descr="D:\Apteka_ OPV\логотип\Aptechne_obyednannya_LOGO.jpg">
            <a:extLst>
              <a:ext uri="{FF2B5EF4-FFF2-40B4-BE49-F238E27FC236}">
                <a16:creationId xmlns:a16="http://schemas.microsoft.com/office/drawing/2014/main" id="{B46438DC-2B9D-40AF-AE3B-130476FD3456}"/>
              </a:ext>
            </a:extLst>
          </p:cNvPr>
          <p:cNvPicPr>
            <a:picLocks/>
          </p:cNvPicPr>
          <p:nvPr/>
        </p:nvPicPr>
        <p:blipFill>
          <a:blip r:embed="rId3" cstate="print"/>
          <a:srcRect/>
          <a:stretch>
            <a:fillRect/>
          </a:stretch>
        </p:blipFill>
        <p:spPr bwMode="auto">
          <a:xfrm>
            <a:off x="107504" y="139283"/>
            <a:ext cx="1115616" cy="1052736"/>
          </a:xfrm>
          <a:prstGeom prst="rect">
            <a:avLst/>
          </a:prstGeom>
          <a:noFill/>
          <a:ln w="9525">
            <a:noFill/>
            <a:miter lim="800000"/>
            <a:headEnd/>
            <a:tailEnd/>
          </a:ln>
        </p:spPr>
      </p:pic>
      <p:pic>
        <p:nvPicPr>
          <p:cNvPr id="8" name="Рисунок 7">
            <a:extLst>
              <a:ext uri="{FF2B5EF4-FFF2-40B4-BE49-F238E27FC236}">
                <a16:creationId xmlns:a16="http://schemas.microsoft.com/office/drawing/2014/main" id="{ADAE7090-EB64-4D7C-81EF-54621D94C85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2" y="5733256"/>
            <a:ext cx="711835" cy="843915"/>
          </a:xfrm>
          <a:prstGeom prst="rect">
            <a:avLst/>
          </a:prstGeom>
          <a:noFill/>
          <a:ln>
            <a:noFill/>
          </a:ln>
        </p:spPr>
      </p:pic>
    </p:spTree>
    <p:extLst>
      <p:ext uri="{BB962C8B-B14F-4D97-AF65-F5344CB8AC3E}">
        <p14:creationId xmlns:p14="http://schemas.microsoft.com/office/powerpoint/2010/main" val="3075154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212A6B-229A-4343-9911-E6D58B821ECC}"/>
              </a:ext>
            </a:extLst>
          </p:cNvPr>
          <p:cNvSpPr>
            <a:spLocks noGrp="1"/>
          </p:cNvSpPr>
          <p:nvPr>
            <p:ph type="title"/>
          </p:nvPr>
        </p:nvSpPr>
        <p:spPr>
          <a:xfrm>
            <a:off x="1403648" y="273050"/>
            <a:ext cx="7488832" cy="869950"/>
          </a:xfrm>
        </p:spPr>
        <p:txBody>
          <a:bodyPr>
            <a:noAutofit/>
          </a:bodyPr>
          <a:lstStyle/>
          <a:p>
            <a:r>
              <a:rPr lang="uk-UA" sz="3600" b="1" i="1" dirty="0">
                <a:solidFill>
                  <a:schemeClr val="accent2">
                    <a:lumMod val="75000"/>
                  </a:schemeClr>
                </a:solidFill>
                <a:effectLst>
                  <a:outerShdw blurRad="38100" dist="38100" dir="2700000" algn="tl">
                    <a:srgbClr val="000000">
                      <a:alpha val="43137"/>
                    </a:srgbClr>
                  </a:outerShdw>
                </a:effectLst>
              </a:rPr>
              <a:t>Яку кількість лікарського засобу можна виписати у рецепті? </a:t>
            </a:r>
          </a:p>
        </p:txBody>
      </p:sp>
      <p:sp>
        <p:nvSpPr>
          <p:cNvPr id="3" name="Номер слайда 2">
            <a:extLst>
              <a:ext uri="{FF2B5EF4-FFF2-40B4-BE49-F238E27FC236}">
                <a16:creationId xmlns:a16="http://schemas.microsoft.com/office/drawing/2014/main" id="{4F5D3246-D21F-4217-A349-81DC2007B3A4}"/>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15</a:t>
            </a:fld>
            <a:endParaRPr lang="ru-RU"/>
          </a:p>
        </p:txBody>
      </p:sp>
      <p:sp>
        <p:nvSpPr>
          <p:cNvPr id="5" name="Объект 4">
            <a:extLst>
              <a:ext uri="{FF2B5EF4-FFF2-40B4-BE49-F238E27FC236}">
                <a16:creationId xmlns:a16="http://schemas.microsoft.com/office/drawing/2014/main" id="{85D7AC10-5EE4-46CD-9F70-7E38F4822392}"/>
              </a:ext>
            </a:extLst>
          </p:cNvPr>
          <p:cNvSpPr>
            <a:spLocks noGrp="1"/>
          </p:cNvSpPr>
          <p:nvPr>
            <p:ph sz="quarter" idx="1"/>
          </p:nvPr>
        </p:nvSpPr>
        <p:spPr>
          <a:xfrm>
            <a:off x="889317" y="1556792"/>
            <a:ext cx="8147179" cy="5256584"/>
          </a:xfrm>
        </p:spPr>
        <p:txBody>
          <a:bodyPr>
            <a:normAutofit/>
          </a:bodyPr>
          <a:lstStyle/>
          <a:p>
            <a:pPr marL="0" indent="0" algn="just">
              <a:buNone/>
            </a:pPr>
            <a:r>
              <a:rPr lang="uk-UA" b="1" dirty="0"/>
              <a:t>Наприклад відповідно </a:t>
            </a:r>
          </a:p>
          <a:p>
            <a:pPr marL="0" indent="0" algn="just">
              <a:buNone/>
            </a:pPr>
            <a:r>
              <a:rPr lang="uk-UA" b="1" dirty="0"/>
              <a:t>дод.3 до Правил виписування рецептів), </a:t>
            </a:r>
          </a:p>
          <a:p>
            <a:pPr marL="0" indent="0">
              <a:buNone/>
            </a:pPr>
            <a:r>
              <a:rPr lang="uk-UA" b="1" u="sng" dirty="0">
                <a:effectLst>
                  <a:outerShdw blurRad="38100" dist="38100" dir="2700000" algn="tl">
                    <a:srgbClr val="000000">
                      <a:alpha val="43137"/>
                    </a:srgbClr>
                  </a:outerShdw>
                </a:effectLst>
              </a:rPr>
              <a:t>Норма відпуску МОРФІН </a:t>
            </a:r>
            <a:r>
              <a:rPr lang="uk-UA" b="1" u="sng" dirty="0" err="1">
                <a:effectLst>
                  <a:outerShdw blurRad="38100" dist="38100" dir="2700000" algn="tl">
                    <a:srgbClr val="000000">
                      <a:alpha val="43137"/>
                    </a:srgbClr>
                  </a:outerShdw>
                </a:effectLst>
              </a:rPr>
              <a:t>апм</a:t>
            </a:r>
            <a:r>
              <a:rPr lang="uk-UA" b="1" u="sng" dirty="0">
                <a:effectLst>
                  <a:outerShdw blurRad="38100" dist="38100" dir="2700000" algn="tl">
                    <a:srgbClr val="000000">
                      <a:alpha val="43137"/>
                    </a:srgbClr>
                  </a:outerShdw>
                </a:effectLst>
              </a:rPr>
              <a:t>. 1% 1 мл – 10 </a:t>
            </a:r>
            <a:r>
              <a:rPr lang="uk-UA" b="1" u="sng" dirty="0" err="1">
                <a:effectLst>
                  <a:outerShdw blurRad="38100" dist="38100" dir="2700000" algn="tl">
                    <a:srgbClr val="000000">
                      <a:alpha val="43137"/>
                    </a:srgbClr>
                  </a:outerShdw>
                </a:effectLst>
              </a:rPr>
              <a:t>амп</a:t>
            </a:r>
            <a:endParaRPr lang="uk-UA" b="1" u="sng" dirty="0">
              <a:effectLst>
                <a:outerShdw blurRad="38100" dist="38100" dir="2700000" algn="tl">
                  <a:srgbClr val="000000">
                    <a:alpha val="43137"/>
                  </a:srgbClr>
                </a:outerShdw>
              </a:effectLst>
            </a:endParaRPr>
          </a:p>
          <a:p>
            <a:pPr marL="0" indent="0">
              <a:buNone/>
            </a:pPr>
            <a:r>
              <a:rPr lang="uk-UA" dirty="0"/>
              <a:t>Призначення морфіну паліативному хворому</a:t>
            </a:r>
          </a:p>
          <a:p>
            <a:pPr marL="0" indent="0">
              <a:buNone/>
            </a:pPr>
            <a:r>
              <a:rPr lang="en-US" dirty="0"/>
              <a:t>S</a:t>
            </a:r>
            <a:r>
              <a:rPr lang="uk-UA" dirty="0"/>
              <a:t>: по 1 мл кожні 6 год. на 15 днів, </a:t>
            </a:r>
          </a:p>
          <a:p>
            <a:pPr marL="0" indent="0">
              <a:buNone/>
            </a:pPr>
            <a:r>
              <a:rPr lang="uk-UA" dirty="0"/>
              <a:t>Фармацевт зможе відпустити 4*15=60 </a:t>
            </a:r>
            <a:r>
              <a:rPr lang="uk-UA" dirty="0" err="1"/>
              <a:t>амп</a:t>
            </a:r>
            <a:r>
              <a:rPr lang="uk-UA" dirty="0"/>
              <a:t> </a:t>
            </a:r>
          </a:p>
        </p:txBody>
      </p:sp>
      <p:sp>
        <p:nvSpPr>
          <p:cNvPr id="6" name="Текст 3">
            <a:extLst>
              <a:ext uri="{FF2B5EF4-FFF2-40B4-BE49-F238E27FC236}">
                <a16:creationId xmlns:a16="http://schemas.microsoft.com/office/drawing/2014/main" id="{A177E819-53E8-43CF-8BD0-B4AF9736981C}"/>
              </a:ext>
            </a:extLst>
          </p:cNvPr>
          <p:cNvSpPr>
            <a:spLocks noGrp="1"/>
          </p:cNvSpPr>
          <p:nvPr>
            <p:ph type="body" idx="2"/>
          </p:nvPr>
        </p:nvSpPr>
        <p:spPr>
          <a:xfrm>
            <a:off x="11059" y="1556792"/>
            <a:ext cx="888533" cy="5161925"/>
          </a:xfrm>
        </p:spPr>
        <p:txBody>
          <a:bodyPr vert="vert270">
            <a:noAutofit/>
          </a:bodyPr>
          <a:lstStyle/>
          <a:p>
            <a:pPr algn="ctr"/>
            <a:r>
              <a:rPr lang="uk-UA" sz="3600" b="1" dirty="0">
                <a:solidFill>
                  <a:schemeClr val="accent1">
                    <a:lumMod val="60000"/>
                    <a:lumOff val="40000"/>
                  </a:schemeClr>
                </a:solidFill>
              </a:rPr>
              <a:t>          паперовий рецепт</a:t>
            </a:r>
            <a:endParaRPr lang="ru-RU" sz="3600" b="1" dirty="0">
              <a:solidFill>
                <a:schemeClr val="accent1">
                  <a:lumMod val="60000"/>
                  <a:lumOff val="40000"/>
                </a:schemeClr>
              </a:solidFill>
            </a:endParaRPr>
          </a:p>
        </p:txBody>
      </p:sp>
      <p:pic>
        <p:nvPicPr>
          <p:cNvPr id="7" name="Содержимое 3" descr="D:\Apteka_ OPV\логотип\Aptechne_obyednannya_LOGO.jpg">
            <a:extLst>
              <a:ext uri="{FF2B5EF4-FFF2-40B4-BE49-F238E27FC236}">
                <a16:creationId xmlns:a16="http://schemas.microsoft.com/office/drawing/2014/main" id="{B46438DC-2B9D-40AF-AE3B-130476FD3456}"/>
              </a:ext>
            </a:extLst>
          </p:cNvPr>
          <p:cNvPicPr>
            <a:picLocks/>
          </p:cNvPicPr>
          <p:nvPr/>
        </p:nvPicPr>
        <p:blipFill>
          <a:blip r:embed="rId3" cstate="print"/>
          <a:srcRect/>
          <a:stretch>
            <a:fillRect/>
          </a:stretch>
        </p:blipFill>
        <p:spPr bwMode="auto">
          <a:xfrm>
            <a:off x="107504" y="139283"/>
            <a:ext cx="1115616" cy="1052736"/>
          </a:xfrm>
          <a:prstGeom prst="rect">
            <a:avLst/>
          </a:prstGeom>
          <a:noFill/>
          <a:ln w="9525">
            <a:noFill/>
            <a:miter lim="800000"/>
            <a:headEnd/>
            <a:tailEnd/>
          </a:ln>
        </p:spPr>
      </p:pic>
      <p:pic>
        <p:nvPicPr>
          <p:cNvPr id="8" name="Рисунок 7">
            <a:extLst>
              <a:ext uri="{FF2B5EF4-FFF2-40B4-BE49-F238E27FC236}">
                <a16:creationId xmlns:a16="http://schemas.microsoft.com/office/drawing/2014/main" id="{ADAE7090-EB64-4D7C-81EF-54621D94C85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2" y="5733256"/>
            <a:ext cx="711835" cy="843915"/>
          </a:xfrm>
          <a:prstGeom prst="rect">
            <a:avLst/>
          </a:prstGeom>
          <a:noFill/>
          <a:ln>
            <a:noFill/>
          </a:ln>
        </p:spPr>
      </p:pic>
    </p:spTree>
    <p:extLst>
      <p:ext uri="{BB962C8B-B14F-4D97-AF65-F5344CB8AC3E}">
        <p14:creationId xmlns:p14="http://schemas.microsoft.com/office/powerpoint/2010/main" val="2305762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212A6B-229A-4343-9911-E6D58B821ECC}"/>
              </a:ext>
            </a:extLst>
          </p:cNvPr>
          <p:cNvSpPr>
            <a:spLocks noGrp="1"/>
          </p:cNvSpPr>
          <p:nvPr>
            <p:ph type="title"/>
          </p:nvPr>
        </p:nvSpPr>
        <p:spPr>
          <a:xfrm>
            <a:off x="1403648" y="206180"/>
            <a:ext cx="7488832" cy="936104"/>
          </a:xfrm>
        </p:spPr>
        <p:txBody>
          <a:bodyPr>
            <a:noAutofit/>
          </a:bodyPr>
          <a:lstStyle/>
          <a:p>
            <a:r>
              <a:rPr lang="uk-UA" sz="3600" b="1" i="1" dirty="0">
                <a:solidFill>
                  <a:schemeClr val="accent2">
                    <a:lumMod val="75000"/>
                  </a:schemeClr>
                </a:solidFill>
                <a:effectLst>
                  <a:outerShdw blurRad="38100" dist="38100" dir="2700000" algn="tl">
                    <a:srgbClr val="000000">
                      <a:alpha val="43137"/>
                    </a:srgbClr>
                  </a:outerShdw>
                </a:effectLst>
              </a:rPr>
              <a:t>Яку кількість лікарського засобу можна виписати у рецепті? </a:t>
            </a:r>
          </a:p>
        </p:txBody>
      </p:sp>
      <p:sp>
        <p:nvSpPr>
          <p:cNvPr id="3" name="Номер слайда 2">
            <a:extLst>
              <a:ext uri="{FF2B5EF4-FFF2-40B4-BE49-F238E27FC236}">
                <a16:creationId xmlns:a16="http://schemas.microsoft.com/office/drawing/2014/main" id="{4F5D3246-D21F-4217-A349-81DC2007B3A4}"/>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16</a:t>
            </a:fld>
            <a:endParaRPr lang="ru-RU"/>
          </a:p>
        </p:txBody>
      </p:sp>
      <p:sp>
        <p:nvSpPr>
          <p:cNvPr id="5" name="Объект 4">
            <a:extLst>
              <a:ext uri="{FF2B5EF4-FFF2-40B4-BE49-F238E27FC236}">
                <a16:creationId xmlns:a16="http://schemas.microsoft.com/office/drawing/2014/main" id="{85D7AC10-5EE4-46CD-9F70-7E38F4822392}"/>
              </a:ext>
            </a:extLst>
          </p:cNvPr>
          <p:cNvSpPr>
            <a:spLocks noGrp="1"/>
          </p:cNvSpPr>
          <p:nvPr>
            <p:ph sz="quarter" idx="1"/>
          </p:nvPr>
        </p:nvSpPr>
        <p:spPr>
          <a:xfrm>
            <a:off x="971600" y="1556792"/>
            <a:ext cx="7791400" cy="5256584"/>
          </a:xfrm>
        </p:spPr>
        <p:txBody>
          <a:bodyPr>
            <a:normAutofit/>
          </a:bodyPr>
          <a:lstStyle/>
          <a:p>
            <a:pPr algn="just"/>
            <a:r>
              <a:rPr lang="uk-UA" sz="2000" dirty="0"/>
              <a:t>Забороняється виписувати </a:t>
            </a:r>
            <a:r>
              <a:rPr lang="uk-UA" sz="2000" b="1" dirty="0"/>
              <a:t>в одному рецепті комбіновані ЛЗ</a:t>
            </a:r>
            <a:r>
              <a:rPr lang="uk-UA" sz="2000" dirty="0"/>
              <a:t>, у складі яких кількість наркотичних засобів, психотропних речовин чи прекурсорів перевищує зазначені норми: </a:t>
            </a:r>
          </a:p>
          <a:p>
            <a:endParaRPr lang="uk-UA" dirty="0">
              <a:solidFill>
                <a:srgbClr val="00B050"/>
              </a:solidFill>
            </a:endParaRPr>
          </a:p>
          <a:p>
            <a:pPr marL="0" indent="0">
              <a:buNone/>
            </a:pPr>
            <a:endParaRPr lang="uk-UA" sz="1800" dirty="0">
              <a:solidFill>
                <a:srgbClr val="00B050"/>
              </a:solidFill>
            </a:endParaRPr>
          </a:p>
          <a:p>
            <a:pPr marL="0" indent="0">
              <a:buNone/>
            </a:pPr>
            <a:endParaRPr lang="uk-UA" sz="1800" dirty="0">
              <a:solidFill>
                <a:srgbClr val="00B050"/>
              </a:solidFill>
            </a:endParaRPr>
          </a:p>
          <a:p>
            <a:pPr marL="0" indent="0">
              <a:buNone/>
            </a:pPr>
            <a:endParaRPr lang="uk-UA" sz="1800" dirty="0">
              <a:solidFill>
                <a:srgbClr val="00B050"/>
              </a:solidFill>
            </a:endParaRPr>
          </a:p>
          <a:p>
            <a:pPr marL="0" indent="0">
              <a:buNone/>
            </a:pPr>
            <a:endParaRPr lang="uk-UA" sz="1800" dirty="0">
              <a:solidFill>
                <a:srgbClr val="00B050"/>
              </a:solidFill>
            </a:endParaRPr>
          </a:p>
          <a:p>
            <a:pPr marL="0" indent="0">
              <a:buNone/>
            </a:pPr>
            <a:endParaRPr lang="uk-UA" sz="1800" dirty="0">
              <a:solidFill>
                <a:srgbClr val="00B050"/>
              </a:solidFill>
            </a:endParaRPr>
          </a:p>
          <a:p>
            <a:pPr marL="0" indent="0" algn="just">
              <a:buNone/>
            </a:pPr>
            <a:endParaRPr lang="uk-UA" sz="1800" b="1" dirty="0">
              <a:solidFill>
                <a:srgbClr val="00B050"/>
              </a:solidFill>
            </a:endParaRPr>
          </a:p>
          <a:p>
            <a:pPr marL="0" indent="0" algn="just">
              <a:buNone/>
            </a:pPr>
            <a:endParaRPr lang="uk-UA" sz="1600" b="1" dirty="0">
              <a:solidFill>
                <a:srgbClr val="00B050"/>
              </a:solidFill>
            </a:endParaRPr>
          </a:p>
          <a:p>
            <a:pPr marL="0" indent="0" algn="just">
              <a:buNone/>
            </a:pPr>
            <a:r>
              <a:rPr lang="uk-UA" sz="1600" b="1" dirty="0"/>
              <a:t>Для комбінованих лікарських засобів в оригінальних упаковках, що містять наркотичні засоби, психотропні речовини чи прекурсори в кількості, що перевищує їх гранично допустиму норму, дозволяється виписувати в одному рецепті одну упаковку такого лікарського засобу, але не більше п’ятдесяти таблеток.</a:t>
            </a:r>
          </a:p>
          <a:p>
            <a:endParaRPr lang="uk-UA" dirty="0"/>
          </a:p>
        </p:txBody>
      </p:sp>
      <p:sp>
        <p:nvSpPr>
          <p:cNvPr id="6" name="Текст 3">
            <a:extLst>
              <a:ext uri="{FF2B5EF4-FFF2-40B4-BE49-F238E27FC236}">
                <a16:creationId xmlns:a16="http://schemas.microsoft.com/office/drawing/2014/main" id="{A177E819-53E8-43CF-8BD0-B4AF9736981C}"/>
              </a:ext>
            </a:extLst>
          </p:cNvPr>
          <p:cNvSpPr>
            <a:spLocks noGrp="1"/>
          </p:cNvSpPr>
          <p:nvPr>
            <p:ph type="body" idx="2"/>
          </p:nvPr>
        </p:nvSpPr>
        <p:spPr>
          <a:xfrm>
            <a:off x="11059" y="1556792"/>
            <a:ext cx="888533" cy="5161925"/>
          </a:xfrm>
        </p:spPr>
        <p:txBody>
          <a:bodyPr vert="vert270">
            <a:noAutofit/>
          </a:bodyPr>
          <a:lstStyle/>
          <a:p>
            <a:pPr algn="ctr"/>
            <a:r>
              <a:rPr lang="uk-UA" sz="3600" b="1" dirty="0">
                <a:solidFill>
                  <a:schemeClr val="accent1">
                    <a:lumMod val="60000"/>
                    <a:lumOff val="40000"/>
                  </a:schemeClr>
                </a:solidFill>
              </a:rPr>
              <a:t>          паперовий рецепт</a:t>
            </a:r>
            <a:endParaRPr lang="ru-RU" sz="3600" b="1" dirty="0">
              <a:solidFill>
                <a:schemeClr val="accent1">
                  <a:lumMod val="60000"/>
                  <a:lumOff val="40000"/>
                </a:schemeClr>
              </a:solidFill>
            </a:endParaRPr>
          </a:p>
        </p:txBody>
      </p:sp>
      <p:pic>
        <p:nvPicPr>
          <p:cNvPr id="7" name="Содержимое 3" descr="D:\Apteka_ OPV\логотип\Aptechne_obyednannya_LOGO.jpg">
            <a:extLst>
              <a:ext uri="{FF2B5EF4-FFF2-40B4-BE49-F238E27FC236}">
                <a16:creationId xmlns:a16="http://schemas.microsoft.com/office/drawing/2014/main" id="{B46438DC-2B9D-40AF-AE3B-130476FD3456}"/>
              </a:ext>
            </a:extLst>
          </p:cNvPr>
          <p:cNvPicPr>
            <a:picLocks/>
          </p:cNvPicPr>
          <p:nvPr/>
        </p:nvPicPr>
        <p:blipFill>
          <a:blip r:embed="rId3" cstate="print"/>
          <a:srcRect/>
          <a:stretch>
            <a:fillRect/>
          </a:stretch>
        </p:blipFill>
        <p:spPr bwMode="auto">
          <a:xfrm>
            <a:off x="107504" y="139283"/>
            <a:ext cx="1115616" cy="1052736"/>
          </a:xfrm>
          <a:prstGeom prst="rect">
            <a:avLst/>
          </a:prstGeom>
          <a:noFill/>
          <a:ln w="9525">
            <a:noFill/>
            <a:miter lim="800000"/>
            <a:headEnd/>
            <a:tailEnd/>
          </a:ln>
        </p:spPr>
      </p:pic>
      <p:pic>
        <p:nvPicPr>
          <p:cNvPr id="8" name="Рисунок 7">
            <a:extLst>
              <a:ext uri="{FF2B5EF4-FFF2-40B4-BE49-F238E27FC236}">
                <a16:creationId xmlns:a16="http://schemas.microsoft.com/office/drawing/2014/main" id="{ADAE7090-EB64-4D7C-81EF-54621D94C85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2" y="5733256"/>
            <a:ext cx="711835" cy="843915"/>
          </a:xfrm>
          <a:prstGeom prst="rect">
            <a:avLst/>
          </a:prstGeom>
          <a:noFill/>
          <a:ln>
            <a:noFill/>
          </a:ln>
        </p:spPr>
      </p:pic>
      <p:graphicFrame>
        <p:nvGraphicFramePr>
          <p:cNvPr id="4" name="Таблица 3"/>
          <p:cNvGraphicFramePr>
            <a:graphicFrameLocks noGrp="1"/>
          </p:cNvGraphicFramePr>
          <p:nvPr>
            <p:extLst>
              <p:ext uri="{D42A27DB-BD31-4B8C-83A1-F6EECF244321}">
                <p14:modId xmlns:p14="http://schemas.microsoft.com/office/powerpoint/2010/main" val="2053271491"/>
              </p:ext>
            </p:extLst>
          </p:nvPr>
        </p:nvGraphicFramePr>
        <p:xfrm>
          <a:off x="1095772" y="2492896"/>
          <a:ext cx="7543055" cy="2969868"/>
        </p:xfrm>
        <a:graphic>
          <a:graphicData uri="http://schemas.openxmlformats.org/drawingml/2006/table">
            <a:tbl>
              <a:tblPr firstRow="1" firstCol="1" bandRow="1">
                <a:tableStyleId>{5C22544A-7EE6-4342-B048-85BDC9FD1C3A}</a:tableStyleId>
              </a:tblPr>
              <a:tblGrid>
                <a:gridCol w="2540124">
                  <a:extLst>
                    <a:ext uri="{9D8B030D-6E8A-4147-A177-3AD203B41FA5}">
                      <a16:colId xmlns:a16="http://schemas.microsoft.com/office/drawing/2014/main" val="1620315015"/>
                    </a:ext>
                  </a:extLst>
                </a:gridCol>
                <a:gridCol w="5002931">
                  <a:extLst>
                    <a:ext uri="{9D8B030D-6E8A-4147-A177-3AD203B41FA5}">
                      <a16:colId xmlns:a16="http://schemas.microsoft.com/office/drawing/2014/main" val="2446591243"/>
                    </a:ext>
                  </a:extLst>
                </a:gridCol>
              </a:tblGrid>
              <a:tr h="687977">
                <a:tc>
                  <a:txBody>
                    <a:bodyPr/>
                    <a:lstStyle/>
                    <a:p>
                      <a:pPr algn="ctr">
                        <a:lnSpc>
                          <a:spcPct val="107000"/>
                        </a:lnSpc>
                        <a:spcBef>
                          <a:spcPts val="750"/>
                        </a:spcBef>
                        <a:spcAft>
                          <a:spcPts val="750"/>
                        </a:spcAft>
                      </a:pPr>
                      <a:r>
                        <a:rPr lang="uk-UA" sz="1400" b="1" dirty="0">
                          <a:solidFill>
                            <a:schemeClr val="tx1"/>
                          </a:solidFill>
                          <a:effectLst/>
                        </a:rPr>
                        <a:t>Назва наркотичного засобу, психотропної речовини, прекурсору</a:t>
                      </a:r>
                      <a:endParaRPr lang="uk-UA"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Bef>
                          <a:spcPts val="750"/>
                        </a:spcBef>
                        <a:spcAft>
                          <a:spcPts val="750"/>
                        </a:spcAft>
                      </a:pPr>
                      <a:r>
                        <a:rPr lang="uk-UA" sz="1400" b="1" dirty="0">
                          <a:solidFill>
                            <a:schemeClr val="tx1"/>
                          </a:solidFill>
                          <a:effectLst/>
                        </a:rPr>
                        <a:t>Гранично допустима для відпуску кількість наркотичного засобу, психотропної речовини, прекурсору у складі комбінованого лікарського засобу </a:t>
                      </a:r>
                      <a:r>
                        <a:rPr lang="uk-UA" sz="1600" b="1" dirty="0">
                          <a:solidFill>
                            <a:schemeClr val="tx1"/>
                          </a:solidFill>
                          <a:effectLst/>
                        </a:rPr>
                        <a:t>на один рецепт</a:t>
                      </a:r>
                      <a:endParaRPr lang="uk-U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148257100"/>
                  </a:ext>
                </a:extLst>
              </a:tr>
              <a:tr h="366495">
                <a:tc>
                  <a:txBody>
                    <a:bodyPr/>
                    <a:lstStyle/>
                    <a:p>
                      <a:pPr>
                        <a:lnSpc>
                          <a:spcPct val="107000"/>
                        </a:lnSpc>
                        <a:spcBef>
                          <a:spcPts val="750"/>
                        </a:spcBef>
                        <a:spcAft>
                          <a:spcPts val="750"/>
                        </a:spcAft>
                      </a:pPr>
                      <a:r>
                        <a:rPr lang="uk-UA" sz="1600" dirty="0">
                          <a:solidFill>
                            <a:schemeClr val="tx1"/>
                          </a:solidFill>
                          <a:effectLst/>
                        </a:rPr>
                        <a:t>Кодеїн</a:t>
                      </a:r>
                      <a:endParaRPr lang="uk-U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Bef>
                          <a:spcPts val="750"/>
                        </a:spcBef>
                        <a:spcAft>
                          <a:spcPts val="750"/>
                        </a:spcAft>
                      </a:pPr>
                      <a:r>
                        <a:rPr lang="uk-UA" sz="1400">
                          <a:effectLst/>
                        </a:rPr>
                        <a:t>0,2 г</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846291641"/>
                  </a:ext>
                </a:extLst>
              </a:tr>
              <a:tr h="241739">
                <a:tc>
                  <a:txBody>
                    <a:bodyPr/>
                    <a:lstStyle/>
                    <a:p>
                      <a:pPr>
                        <a:lnSpc>
                          <a:spcPct val="107000"/>
                        </a:lnSpc>
                        <a:spcBef>
                          <a:spcPts val="750"/>
                        </a:spcBef>
                        <a:spcAft>
                          <a:spcPts val="750"/>
                        </a:spcAft>
                      </a:pPr>
                      <a:r>
                        <a:rPr lang="uk-UA" sz="1600" dirty="0" err="1">
                          <a:solidFill>
                            <a:schemeClr val="tx1"/>
                          </a:solidFill>
                          <a:effectLst/>
                        </a:rPr>
                        <a:t>Декстропропоксифен</a:t>
                      </a:r>
                      <a:endParaRPr lang="uk-U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Bef>
                          <a:spcPts val="750"/>
                        </a:spcBef>
                        <a:spcAft>
                          <a:spcPts val="750"/>
                        </a:spcAft>
                      </a:pPr>
                      <a:r>
                        <a:rPr lang="uk-UA" sz="1400" dirty="0">
                          <a:effectLst/>
                        </a:rPr>
                        <a:t>0,6 г</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410720816"/>
                  </a:ext>
                </a:extLst>
              </a:tr>
              <a:tr h="241739">
                <a:tc>
                  <a:txBody>
                    <a:bodyPr/>
                    <a:lstStyle/>
                    <a:p>
                      <a:pPr>
                        <a:lnSpc>
                          <a:spcPct val="107000"/>
                        </a:lnSpc>
                        <a:spcBef>
                          <a:spcPts val="750"/>
                        </a:spcBef>
                        <a:spcAft>
                          <a:spcPts val="750"/>
                        </a:spcAft>
                      </a:pPr>
                      <a:r>
                        <a:rPr lang="uk-UA" sz="1600" dirty="0">
                          <a:solidFill>
                            <a:schemeClr val="tx1"/>
                          </a:solidFill>
                          <a:effectLst/>
                        </a:rPr>
                        <a:t>Фенобарбітал</a:t>
                      </a:r>
                      <a:endParaRPr lang="uk-U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Bef>
                          <a:spcPts val="750"/>
                        </a:spcBef>
                        <a:spcAft>
                          <a:spcPts val="750"/>
                        </a:spcAft>
                      </a:pPr>
                      <a:r>
                        <a:rPr lang="uk-UA" sz="1400">
                          <a:effectLst/>
                        </a:rPr>
                        <a:t>1 г</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4092394409"/>
                  </a:ext>
                </a:extLst>
              </a:tr>
              <a:tr h="177799">
                <a:tc>
                  <a:txBody>
                    <a:bodyPr/>
                    <a:lstStyle/>
                    <a:p>
                      <a:pPr>
                        <a:lnSpc>
                          <a:spcPct val="107000"/>
                        </a:lnSpc>
                        <a:spcBef>
                          <a:spcPts val="750"/>
                        </a:spcBef>
                        <a:spcAft>
                          <a:spcPts val="750"/>
                        </a:spcAft>
                      </a:pPr>
                      <a:r>
                        <a:rPr lang="uk-UA" sz="1600" dirty="0">
                          <a:solidFill>
                            <a:schemeClr val="tx1"/>
                          </a:solidFill>
                          <a:effectLst/>
                        </a:rPr>
                        <a:t>Ефедрину </a:t>
                      </a:r>
                      <a:r>
                        <a:rPr lang="uk-UA" sz="1600" dirty="0" err="1">
                          <a:solidFill>
                            <a:schemeClr val="tx1"/>
                          </a:solidFill>
                          <a:effectLst/>
                        </a:rPr>
                        <a:t>гідрохлорид</a:t>
                      </a:r>
                      <a:endParaRPr lang="uk-U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Bef>
                          <a:spcPts val="750"/>
                        </a:spcBef>
                        <a:spcAft>
                          <a:spcPts val="750"/>
                        </a:spcAft>
                      </a:pPr>
                      <a:r>
                        <a:rPr lang="uk-UA" sz="1400" dirty="0">
                          <a:effectLst/>
                        </a:rPr>
                        <a:t>0,6 г</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443231899"/>
                  </a:ext>
                </a:extLst>
              </a:tr>
              <a:tr h="242185">
                <a:tc>
                  <a:txBody>
                    <a:bodyPr/>
                    <a:lstStyle/>
                    <a:p>
                      <a:pPr>
                        <a:lnSpc>
                          <a:spcPct val="107000"/>
                        </a:lnSpc>
                        <a:spcBef>
                          <a:spcPts val="750"/>
                        </a:spcBef>
                        <a:spcAft>
                          <a:spcPts val="750"/>
                        </a:spcAft>
                      </a:pPr>
                      <a:r>
                        <a:rPr lang="uk-UA" sz="1600" dirty="0" err="1">
                          <a:solidFill>
                            <a:schemeClr val="tx1"/>
                          </a:solidFill>
                          <a:effectLst/>
                        </a:rPr>
                        <a:t>Псевдоефедрин</a:t>
                      </a:r>
                      <a:endParaRPr lang="uk-U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Bef>
                          <a:spcPts val="750"/>
                        </a:spcBef>
                        <a:spcAft>
                          <a:spcPts val="750"/>
                        </a:spcAft>
                      </a:pPr>
                      <a:r>
                        <a:rPr lang="uk-UA" sz="1400" dirty="0">
                          <a:effectLst/>
                        </a:rPr>
                        <a:t>0,6 г</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880336851"/>
                  </a:ext>
                </a:extLst>
              </a:tr>
              <a:tr h="241739">
                <a:tc>
                  <a:txBody>
                    <a:bodyPr/>
                    <a:lstStyle/>
                    <a:p>
                      <a:pPr>
                        <a:lnSpc>
                          <a:spcPct val="107000"/>
                        </a:lnSpc>
                        <a:spcBef>
                          <a:spcPts val="750"/>
                        </a:spcBef>
                        <a:spcAft>
                          <a:spcPts val="750"/>
                        </a:spcAft>
                      </a:pPr>
                      <a:r>
                        <a:rPr lang="uk-UA" sz="1600" dirty="0" err="1">
                          <a:solidFill>
                            <a:schemeClr val="tx1"/>
                          </a:solidFill>
                          <a:effectLst/>
                        </a:rPr>
                        <a:t>Фенілпропаноламін</a:t>
                      </a:r>
                      <a:endParaRPr lang="uk-U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Bef>
                          <a:spcPts val="750"/>
                        </a:spcBef>
                        <a:spcAft>
                          <a:spcPts val="750"/>
                        </a:spcAft>
                      </a:pPr>
                      <a:r>
                        <a:rPr lang="uk-UA" sz="1400" dirty="0">
                          <a:effectLst/>
                        </a:rPr>
                        <a:t>0,6 г</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61092274"/>
                  </a:ext>
                </a:extLst>
              </a:tr>
              <a:tr h="256880">
                <a:tc>
                  <a:txBody>
                    <a:bodyPr/>
                    <a:lstStyle/>
                    <a:p>
                      <a:pPr>
                        <a:lnSpc>
                          <a:spcPct val="107000"/>
                        </a:lnSpc>
                        <a:spcBef>
                          <a:spcPts val="750"/>
                        </a:spcBef>
                        <a:spcAft>
                          <a:spcPts val="750"/>
                        </a:spcAft>
                      </a:pPr>
                      <a:r>
                        <a:rPr lang="uk-UA" sz="1600" dirty="0">
                          <a:solidFill>
                            <a:schemeClr val="tx1"/>
                          </a:solidFill>
                          <a:effectLst/>
                        </a:rPr>
                        <a:t>Ерготамін</a:t>
                      </a:r>
                      <a:endParaRPr lang="uk-U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Bef>
                          <a:spcPts val="750"/>
                        </a:spcBef>
                        <a:spcAft>
                          <a:spcPts val="750"/>
                        </a:spcAft>
                      </a:pPr>
                      <a:r>
                        <a:rPr lang="uk-UA" sz="1400" dirty="0">
                          <a:effectLst/>
                        </a:rPr>
                        <a:t>0,02 г</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336847198"/>
                  </a:ext>
                </a:extLst>
              </a:tr>
              <a:tr h="64301">
                <a:tc>
                  <a:txBody>
                    <a:bodyPr/>
                    <a:lstStyle/>
                    <a:p>
                      <a:pPr>
                        <a:lnSpc>
                          <a:spcPct val="107000"/>
                        </a:lnSpc>
                        <a:spcBef>
                          <a:spcPts val="750"/>
                        </a:spcBef>
                        <a:spcAft>
                          <a:spcPts val="750"/>
                        </a:spcAft>
                      </a:pPr>
                      <a:r>
                        <a:rPr lang="uk-UA" sz="1600" dirty="0" err="1">
                          <a:solidFill>
                            <a:schemeClr val="tx1"/>
                          </a:solidFill>
                          <a:effectLst/>
                        </a:rPr>
                        <a:t>Ергометрин</a:t>
                      </a:r>
                      <a:endParaRPr lang="uk-U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Bef>
                          <a:spcPts val="750"/>
                        </a:spcBef>
                        <a:spcAft>
                          <a:spcPts val="750"/>
                        </a:spcAft>
                      </a:pPr>
                      <a:r>
                        <a:rPr lang="uk-UA" sz="1400" dirty="0">
                          <a:effectLst/>
                        </a:rPr>
                        <a:t>0,002 г</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630358759"/>
                  </a:ext>
                </a:extLst>
              </a:tr>
            </a:tbl>
          </a:graphicData>
        </a:graphic>
      </p:graphicFrame>
    </p:spTree>
    <p:extLst>
      <p:ext uri="{BB962C8B-B14F-4D97-AF65-F5344CB8AC3E}">
        <p14:creationId xmlns:p14="http://schemas.microsoft.com/office/powerpoint/2010/main" val="3396531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212A6B-229A-4343-9911-E6D58B821ECC}"/>
              </a:ext>
            </a:extLst>
          </p:cNvPr>
          <p:cNvSpPr>
            <a:spLocks noGrp="1"/>
          </p:cNvSpPr>
          <p:nvPr>
            <p:ph type="title"/>
          </p:nvPr>
        </p:nvSpPr>
        <p:spPr>
          <a:xfrm>
            <a:off x="1403648" y="206180"/>
            <a:ext cx="7488832" cy="936104"/>
          </a:xfrm>
        </p:spPr>
        <p:txBody>
          <a:bodyPr>
            <a:noAutofit/>
          </a:bodyPr>
          <a:lstStyle/>
          <a:p>
            <a:r>
              <a:rPr lang="uk-UA" sz="3600" b="1" i="1" dirty="0">
                <a:solidFill>
                  <a:schemeClr val="accent2">
                    <a:lumMod val="75000"/>
                  </a:schemeClr>
                </a:solidFill>
                <a:effectLst>
                  <a:outerShdw blurRad="38100" dist="38100" dir="2700000" algn="tl">
                    <a:srgbClr val="000000">
                      <a:alpha val="43137"/>
                    </a:srgbClr>
                  </a:outerShdw>
                </a:effectLst>
              </a:rPr>
              <a:t>Яку кількість лікарського засобу можна виписати у рецепті? </a:t>
            </a:r>
          </a:p>
        </p:txBody>
      </p:sp>
      <p:sp>
        <p:nvSpPr>
          <p:cNvPr id="3" name="Номер слайда 2">
            <a:extLst>
              <a:ext uri="{FF2B5EF4-FFF2-40B4-BE49-F238E27FC236}">
                <a16:creationId xmlns:a16="http://schemas.microsoft.com/office/drawing/2014/main" id="{4F5D3246-D21F-4217-A349-81DC2007B3A4}"/>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17</a:t>
            </a:fld>
            <a:endParaRPr lang="ru-RU"/>
          </a:p>
        </p:txBody>
      </p:sp>
      <p:sp>
        <p:nvSpPr>
          <p:cNvPr id="5" name="Объект 4">
            <a:extLst>
              <a:ext uri="{FF2B5EF4-FFF2-40B4-BE49-F238E27FC236}">
                <a16:creationId xmlns:a16="http://schemas.microsoft.com/office/drawing/2014/main" id="{85D7AC10-5EE4-46CD-9F70-7E38F4822392}"/>
              </a:ext>
            </a:extLst>
          </p:cNvPr>
          <p:cNvSpPr>
            <a:spLocks noGrp="1"/>
          </p:cNvSpPr>
          <p:nvPr>
            <p:ph sz="quarter" idx="1"/>
          </p:nvPr>
        </p:nvSpPr>
        <p:spPr>
          <a:xfrm>
            <a:off x="971600" y="1556792"/>
            <a:ext cx="7791400" cy="5256584"/>
          </a:xfrm>
        </p:spPr>
        <p:txBody>
          <a:bodyPr>
            <a:normAutofit/>
          </a:bodyPr>
          <a:lstStyle/>
          <a:p>
            <a:pPr marL="0" indent="0">
              <a:buNone/>
            </a:pPr>
            <a:r>
              <a:rPr lang="uk-UA" dirty="0"/>
              <a:t>Наприклад:</a:t>
            </a:r>
          </a:p>
          <a:p>
            <a:r>
              <a:rPr lang="uk-UA" b="1" dirty="0"/>
              <a:t>Валокордин </a:t>
            </a:r>
            <a:r>
              <a:rPr lang="uk-UA" dirty="0" err="1"/>
              <a:t>кр</a:t>
            </a:r>
            <a:r>
              <a:rPr lang="uk-UA" dirty="0"/>
              <a:t>. 20 мл, 50 мл</a:t>
            </a:r>
          </a:p>
          <a:p>
            <a:r>
              <a:rPr lang="uk-UA" b="1" dirty="0"/>
              <a:t>Корвалол-Дарниця</a:t>
            </a:r>
            <a:r>
              <a:rPr lang="uk-UA" dirty="0"/>
              <a:t> 25 мл, 40 мл</a:t>
            </a:r>
          </a:p>
          <a:p>
            <a:pPr marL="0" indent="0">
              <a:buNone/>
            </a:pPr>
            <a:r>
              <a:rPr lang="uk-UA" dirty="0"/>
              <a:t>Містять фенобарбітал,</a:t>
            </a:r>
          </a:p>
          <a:p>
            <a:pPr marL="0" indent="0">
              <a:buNone/>
            </a:pPr>
            <a:r>
              <a:rPr lang="uk-UA" dirty="0"/>
              <a:t>Відповідно без рецепта – 1 флакон 20 (25) мл</a:t>
            </a:r>
          </a:p>
          <a:p>
            <a:pPr marL="0" indent="0">
              <a:buNone/>
            </a:pPr>
            <a:r>
              <a:rPr lang="uk-UA" dirty="0"/>
              <a:t>За рецептом 2 флакони по 20(25) мл чи 1 50(40)мл – граничнодопустима кількість на 1 рецепт</a:t>
            </a:r>
          </a:p>
          <a:p>
            <a:pPr marL="0" indent="0">
              <a:buNone/>
            </a:pPr>
            <a:r>
              <a:rPr lang="uk-UA" b="1" dirty="0" err="1"/>
              <a:t>Пенталгін</a:t>
            </a:r>
            <a:r>
              <a:rPr lang="uk-UA" b="1" dirty="0"/>
              <a:t>-ФС </a:t>
            </a:r>
            <a:r>
              <a:rPr lang="uk-UA" b="1" dirty="0" err="1"/>
              <a:t>таб</a:t>
            </a:r>
            <a:r>
              <a:rPr lang="uk-UA" b="1" dirty="0"/>
              <a:t> № 10 </a:t>
            </a:r>
            <a:r>
              <a:rPr lang="uk-UA" dirty="0"/>
              <a:t>– 20 </a:t>
            </a:r>
            <a:r>
              <a:rPr lang="uk-UA" dirty="0" err="1"/>
              <a:t>таб</a:t>
            </a:r>
            <a:r>
              <a:rPr lang="uk-UA" dirty="0"/>
              <a:t> на один рецепт (містить кодеїн)</a:t>
            </a:r>
          </a:p>
          <a:p>
            <a:pPr marL="0" indent="0">
              <a:buNone/>
            </a:pPr>
            <a:endParaRPr lang="uk-UA" dirty="0"/>
          </a:p>
        </p:txBody>
      </p:sp>
      <p:sp>
        <p:nvSpPr>
          <p:cNvPr id="6" name="Текст 3">
            <a:extLst>
              <a:ext uri="{FF2B5EF4-FFF2-40B4-BE49-F238E27FC236}">
                <a16:creationId xmlns:a16="http://schemas.microsoft.com/office/drawing/2014/main" id="{A177E819-53E8-43CF-8BD0-B4AF9736981C}"/>
              </a:ext>
            </a:extLst>
          </p:cNvPr>
          <p:cNvSpPr>
            <a:spLocks noGrp="1"/>
          </p:cNvSpPr>
          <p:nvPr>
            <p:ph type="body" idx="2"/>
          </p:nvPr>
        </p:nvSpPr>
        <p:spPr>
          <a:xfrm>
            <a:off x="11059" y="1556792"/>
            <a:ext cx="888533" cy="5161925"/>
          </a:xfrm>
        </p:spPr>
        <p:txBody>
          <a:bodyPr vert="vert270">
            <a:noAutofit/>
          </a:bodyPr>
          <a:lstStyle/>
          <a:p>
            <a:pPr algn="ctr"/>
            <a:r>
              <a:rPr lang="uk-UA" sz="3600" b="1" dirty="0">
                <a:solidFill>
                  <a:schemeClr val="accent1">
                    <a:lumMod val="60000"/>
                    <a:lumOff val="40000"/>
                  </a:schemeClr>
                </a:solidFill>
              </a:rPr>
              <a:t>          паперовий рецепт</a:t>
            </a:r>
            <a:endParaRPr lang="ru-RU" sz="3600" b="1" dirty="0">
              <a:solidFill>
                <a:schemeClr val="accent1">
                  <a:lumMod val="60000"/>
                  <a:lumOff val="40000"/>
                </a:schemeClr>
              </a:solidFill>
            </a:endParaRPr>
          </a:p>
        </p:txBody>
      </p:sp>
      <p:pic>
        <p:nvPicPr>
          <p:cNvPr id="7" name="Содержимое 3" descr="D:\Apteka_ OPV\логотип\Aptechne_obyednannya_LOGO.jpg">
            <a:extLst>
              <a:ext uri="{FF2B5EF4-FFF2-40B4-BE49-F238E27FC236}">
                <a16:creationId xmlns:a16="http://schemas.microsoft.com/office/drawing/2014/main" id="{B46438DC-2B9D-40AF-AE3B-130476FD3456}"/>
              </a:ext>
            </a:extLst>
          </p:cNvPr>
          <p:cNvPicPr>
            <a:picLocks/>
          </p:cNvPicPr>
          <p:nvPr/>
        </p:nvPicPr>
        <p:blipFill>
          <a:blip r:embed="rId3" cstate="print"/>
          <a:srcRect/>
          <a:stretch>
            <a:fillRect/>
          </a:stretch>
        </p:blipFill>
        <p:spPr bwMode="auto">
          <a:xfrm>
            <a:off x="107504" y="139283"/>
            <a:ext cx="1115616" cy="1052736"/>
          </a:xfrm>
          <a:prstGeom prst="rect">
            <a:avLst/>
          </a:prstGeom>
          <a:noFill/>
          <a:ln w="9525">
            <a:noFill/>
            <a:miter lim="800000"/>
            <a:headEnd/>
            <a:tailEnd/>
          </a:ln>
        </p:spPr>
      </p:pic>
      <p:pic>
        <p:nvPicPr>
          <p:cNvPr id="8" name="Рисунок 7">
            <a:extLst>
              <a:ext uri="{FF2B5EF4-FFF2-40B4-BE49-F238E27FC236}">
                <a16:creationId xmlns:a16="http://schemas.microsoft.com/office/drawing/2014/main" id="{ADAE7090-EB64-4D7C-81EF-54621D94C85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2" y="5733256"/>
            <a:ext cx="711835" cy="843915"/>
          </a:xfrm>
          <a:prstGeom prst="rect">
            <a:avLst/>
          </a:prstGeom>
          <a:noFill/>
          <a:ln>
            <a:noFill/>
          </a:ln>
        </p:spPr>
      </p:pic>
      <p:pic>
        <p:nvPicPr>
          <p:cNvPr id="9" name="Рисунок 8">
            <a:extLst>
              <a:ext uri="{FF2B5EF4-FFF2-40B4-BE49-F238E27FC236}">
                <a16:creationId xmlns:a16="http://schemas.microsoft.com/office/drawing/2014/main" id="{6EF9AFC6-DC31-484E-B51D-79315695D55E}"/>
              </a:ext>
            </a:extLst>
          </p:cNvPr>
          <p:cNvPicPr/>
          <p:nvPr/>
        </p:nvPicPr>
        <p:blipFill rotWithShape="1">
          <a:blip r:embed="rId5"/>
          <a:srcRect l="12698" t="31428" r="73732" b="19218"/>
          <a:stretch/>
        </p:blipFill>
        <p:spPr bwMode="auto">
          <a:xfrm>
            <a:off x="7236296" y="1052736"/>
            <a:ext cx="1656184" cy="26642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3477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212A6B-229A-4343-9911-E6D58B821ECC}"/>
              </a:ext>
            </a:extLst>
          </p:cNvPr>
          <p:cNvSpPr>
            <a:spLocks noGrp="1"/>
          </p:cNvSpPr>
          <p:nvPr>
            <p:ph type="title"/>
          </p:nvPr>
        </p:nvSpPr>
        <p:spPr>
          <a:xfrm>
            <a:off x="1223120" y="273050"/>
            <a:ext cx="7463680" cy="869950"/>
          </a:xfrm>
        </p:spPr>
        <p:txBody>
          <a:bodyPr>
            <a:normAutofit fontScale="90000"/>
          </a:bodyPr>
          <a:lstStyle/>
          <a:p>
            <a:r>
              <a:rPr lang="uk-UA" b="1" i="1" dirty="0">
                <a:solidFill>
                  <a:schemeClr val="accent2">
                    <a:lumMod val="75000"/>
                  </a:schemeClr>
                </a:solidFill>
                <a:effectLst>
                  <a:outerShdw blurRad="38100" dist="38100" dir="2700000" algn="tl">
                    <a:srgbClr val="000000">
                      <a:alpha val="43137"/>
                    </a:srgbClr>
                  </a:outerShdw>
                </a:effectLst>
              </a:rPr>
              <a:t>Рецепт вважається недійсним:</a:t>
            </a:r>
          </a:p>
        </p:txBody>
      </p:sp>
      <p:sp>
        <p:nvSpPr>
          <p:cNvPr id="3" name="Номер слайда 2">
            <a:extLst>
              <a:ext uri="{FF2B5EF4-FFF2-40B4-BE49-F238E27FC236}">
                <a16:creationId xmlns:a16="http://schemas.microsoft.com/office/drawing/2014/main" id="{4F5D3246-D21F-4217-A349-81DC2007B3A4}"/>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18</a:t>
            </a:fld>
            <a:endParaRPr lang="ru-RU"/>
          </a:p>
        </p:txBody>
      </p:sp>
      <p:sp>
        <p:nvSpPr>
          <p:cNvPr id="5" name="Объект 4">
            <a:extLst>
              <a:ext uri="{FF2B5EF4-FFF2-40B4-BE49-F238E27FC236}">
                <a16:creationId xmlns:a16="http://schemas.microsoft.com/office/drawing/2014/main" id="{85D7AC10-5EE4-46CD-9F70-7E38F4822392}"/>
              </a:ext>
            </a:extLst>
          </p:cNvPr>
          <p:cNvSpPr>
            <a:spLocks noGrp="1"/>
          </p:cNvSpPr>
          <p:nvPr>
            <p:ph sz="quarter" idx="1"/>
          </p:nvPr>
        </p:nvSpPr>
        <p:spPr>
          <a:xfrm>
            <a:off x="971600" y="1556792"/>
            <a:ext cx="7791400" cy="4896544"/>
          </a:xfrm>
        </p:spPr>
        <p:txBody>
          <a:bodyPr>
            <a:normAutofit/>
          </a:bodyPr>
          <a:lstStyle/>
          <a:p>
            <a:pPr algn="just"/>
            <a:r>
              <a:rPr lang="uk-UA" dirty="0"/>
              <a:t>Якщо рецепт виписано з порушенням вимог цих Правил та/або який містить несумісні лікарські засоби та/або помилки, зокрема в дозі лікарського засобу, та/або строк дії якого закінчився, </a:t>
            </a:r>
            <a:r>
              <a:rPr lang="uk-UA" i="1" dirty="0">
                <a:solidFill>
                  <a:srgbClr val="FF0000"/>
                </a:solidFill>
              </a:rPr>
              <a:t>вважається недійсним</a:t>
            </a:r>
            <a:r>
              <a:rPr lang="uk-UA" dirty="0"/>
              <a:t>.</a:t>
            </a:r>
          </a:p>
          <a:p>
            <a:endParaRPr lang="uk-UA" dirty="0"/>
          </a:p>
          <a:p>
            <a:pPr algn="r"/>
            <a:r>
              <a:rPr lang="uk-UA" dirty="0"/>
              <a:t>Суб’єкт господарювання, медичний працівник якого виписав рецепт з порушенням та помилками зобов’язаний забезпечити виписування нового рецепта для пацієнта.</a:t>
            </a:r>
          </a:p>
          <a:p>
            <a:pPr marL="0" lvl="0" indent="0">
              <a:buNone/>
            </a:pPr>
            <a:endParaRPr lang="uk-UA" b="1" u="sng" dirty="0"/>
          </a:p>
          <a:p>
            <a:pPr marL="0" lvl="0" indent="0">
              <a:buNone/>
            </a:pPr>
            <a:endParaRPr lang="uk-UA" dirty="0"/>
          </a:p>
        </p:txBody>
      </p:sp>
      <p:sp>
        <p:nvSpPr>
          <p:cNvPr id="6" name="Текст 3">
            <a:extLst>
              <a:ext uri="{FF2B5EF4-FFF2-40B4-BE49-F238E27FC236}">
                <a16:creationId xmlns:a16="http://schemas.microsoft.com/office/drawing/2014/main" id="{A177E819-53E8-43CF-8BD0-B4AF9736981C}"/>
              </a:ext>
            </a:extLst>
          </p:cNvPr>
          <p:cNvSpPr>
            <a:spLocks noGrp="1"/>
          </p:cNvSpPr>
          <p:nvPr>
            <p:ph type="body" idx="2"/>
          </p:nvPr>
        </p:nvSpPr>
        <p:spPr>
          <a:xfrm>
            <a:off x="11059" y="1556792"/>
            <a:ext cx="888533" cy="5161925"/>
          </a:xfrm>
        </p:spPr>
        <p:txBody>
          <a:bodyPr vert="vert270">
            <a:noAutofit/>
          </a:bodyPr>
          <a:lstStyle/>
          <a:p>
            <a:pPr algn="ctr"/>
            <a:r>
              <a:rPr lang="uk-UA" sz="3600" b="1" dirty="0">
                <a:solidFill>
                  <a:schemeClr val="accent1">
                    <a:lumMod val="60000"/>
                    <a:lumOff val="40000"/>
                  </a:schemeClr>
                </a:solidFill>
              </a:rPr>
              <a:t>          паперовий рецепт</a:t>
            </a:r>
            <a:endParaRPr lang="ru-RU" sz="3600" b="1" dirty="0">
              <a:solidFill>
                <a:schemeClr val="accent1">
                  <a:lumMod val="60000"/>
                  <a:lumOff val="40000"/>
                </a:schemeClr>
              </a:solidFill>
            </a:endParaRPr>
          </a:p>
        </p:txBody>
      </p:sp>
      <p:pic>
        <p:nvPicPr>
          <p:cNvPr id="7" name="Содержимое 3" descr="D:\Apteka_ OPV\логотип\Aptechne_obyednannya_LOGO.jpg">
            <a:extLst>
              <a:ext uri="{FF2B5EF4-FFF2-40B4-BE49-F238E27FC236}">
                <a16:creationId xmlns:a16="http://schemas.microsoft.com/office/drawing/2014/main" id="{B46438DC-2B9D-40AF-AE3B-130476FD3456}"/>
              </a:ext>
            </a:extLst>
          </p:cNvPr>
          <p:cNvPicPr>
            <a:picLocks/>
          </p:cNvPicPr>
          <p:nvPr/>
        </p:nvPicPr>
        <p:blipFill>
          <a:blip r:embed="rId3" cstate="print"/>
          <a:srcRect/>
          <a:stretch>
            <a:fillRect/>
          </a:stretch>
        </p:blipFill>
        <p:spPr bwMode="auto">
          <a:xfrm>
            <a:off x="107504" y="139283"/>
            <a:ext cx="1115616" cy="1052736"/>
          </a:xfrm>
          <a:prstGeom prst="rect">
            <a:avLst/>
          </a:prstGeom>
          <a:noFill/>
          <a:ln w="9525">
            <a:noFill/>
            <a:miter lim="800000"/>
            <a:headEnd/>
            <a:tailEnd/>
          </a:ln>
        </p:spPr>
      </p:pic>
      <p:pic>
        <p:nvPicPr>
          <p:cNvPr id="8" name="Рисунок 7">
            <a:extLst>
              <a:ext uri="{FF2B5EF4-FFF2-40B4-BE49-F238E27FC236}">
                <a16:creationId xmlns:a16="http://schemas.microsoft.com/office/drawing/2014/main" id="{ADAE7090-EB64-4D7C-81EF-54621D94C85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4869160"/>
            <a:ext cx="1080120" cy="1368152"/>
          </a:xfrm>
          <a:prstGeom prst="rect">
            <a:avLst/>
          </a:prstGeom>
          <a:noFill/>
          <a:ln>
            <a:noFill/>
          </a:ln>
        </p:spPr>
      </p:pic>
    </p:spTree>
    <p:extLst>
      <p:ext uri="{BB962C8B-B14F-4D97-AF65-F5344CB8AC3E}">
        <p14:creationId xmlns:p14="http://schemas.microsoft.com/office/powerpoint/2010/main" val="2200891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0F467C-B788-419B-B9AC-4ADB87C16760}"/>
              </a:ext>
            </a:extLst>
          </p:cNvPr>
          <p:cNvSpPr>
            <a:spLocks noGrp="1"/>
          </p:cNvSpPr>
          <p:nvPr>
            <p:ph type="title"/>
          </p:nvPr>
        </p:nvSpPr>
        <p:spPr>
          <a:xfrm>
            <a:off x="1333059" y="170351"/>
            <a:ext cx="7776864" cy="990600"/>
          </a:xfrm>
        </p:spPr>
        <p:txBody>
          <a:bodyPr>
            <a:normAutofit fontScale="90000"/>
          </a:bodyPr>
          <a:lstStyle/>
          <a:p>
            <a:br>
              <a:rPr lang="uk-UA" sz="2700" dirty="0"/>
            </a:br>
            <a:r>
              <a:rPr lang="uk-UA" sz="2600" b="1" i="1" dirty="0">
                <a:solidFill>
                  <a:schemeClr val="accent2">
                    <a:lumMod val="75000"/>
                  </a:schemeClr>
                </a:solidFill>
                <a:effectLst>
                  <a:outerShdw blurRad="38100" dist="38100" dir="2700000" algn="tl">
                    <a:srgbClr val="000000">
                      <a:alpha val="43137"/>
                    </a:srgbClr>
                  </a:outerShdw>
                </a:effectLst>
              </a:rPr>
              <a:t>Основні відмінності двох форм рецептурних бланків Ф-1, враховуючи нову редакцію, у порівняльній таблиці.</a:t>
            </a:r>
            <a:br>
              <a:rPr lang="uk-UA" sz="2600" b="1" i="1" dirty="0">
                <a:solidFill>
                  <a:schemeClr val="accent2">
                    <a:lumMod val="75000"/>
                  </a:schemeClr>
                </a:solidFill>
                <a:effectLst>
                  <a:outerShdw blurRad="38100" dist="38100" dir="2700000" algn="tl">
                    <a:srgbClr val="000000">
                      <a:alpha val="43137"/>
                    </a:srgbClr>
                  </a:outerShdw>
                </a:effectLst>
              </a:rPr>
            </a:br>
            <a:endParaRPr lang="uk-UA" sz="2600" b="1" i="1" dirty="0">
              <a:solidFill>
                <a:schemeClr val="accent2">
                  <a:lumMod val="75000"/>
                </a:schemeClr>
              </a:solidFill>
              <a:effectLst>
                <a:outerShdw blurRad="38100" dist="38100" dir="2700000" algn="tl">
                  <a:srgbClr val="000000">
                    <a:alpha val="43137"/>
                  </a:srgbClr>
                </a:outerShdw>
              </a:effectLst>
            </a:endParaRPr>
          </a:p>
        </p:txBody>
      </p:sp>
      <p:sp>
        <p:nvSpPr>
          <p:cNvPr id="3" name="Номер слайда 2">
            <a:extLst>
              <a:ext uri="{FF2B5EF4-FFF2-40B4-BE49-F238E27FC236}">
                <a16:creationId xmlns:a16="http://schemas.microsoft.com/office/drawing/2014/main" id="{11F6DB93-51C9-474F-8B82-FA79AD3B91ED}"/>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19</a:t>
            </a:fld>
            <a:endParaRPr lang="ru-RU"/>
          </a:p>
        </p:txBody>
      </p:sp>
      <p:pic>
        <p:nvPicPr>
          <p:cNvPr id="7" name="Содержимое 3" descr="D:\Apteka_ OPV\логотип\Aptechne_obyednannya_LOGO.jpg">
            <a:extLst>
              <a:ext uri="{FF2B5EF4-FFF2-40B4-BE49-F238E27FC236}">
                <a16:creationId xmlns:a16="http://schemas.microsoft.com/office/drawing/2014/main" id="{A47F44D9-D073-46D2-9E18-628624E200D9}"/>
              </a:ext>
            </a:extLst>
          </p:cNvPr>
          <p:cNvPicPr>
            <a:picLocks/>
          </p:cNvPicPr>
          <p:nvPr/>
        </p:nvPicPr>
        <p:blipFill>
          <a:blip r:embed="rId3" cstate="print"/>
          <a:srcRect/>
          <a:stretch>
            <a:fillRect/>
          </a:stretch>
        </p:blipFill>
        <p:spPr bwMode="auto">
          <a:xfrm>
            <a:off x="107504" y="139283"/>
            <a:ext cx="1115616" cy="1052736"/>
          </a:xfrm>
          <a:prstGeom prst="rect">
            <a:avLst/>
          </a:prstGeom>
          <a:noFill/>
          <a:ln w="9525">
            <a:noFill/>
            <a:miter lim="800000"/>
            <a:headEnd/>
            <a:tailEnd/>
          </a:ln>
        </p:spPr>
      </p:pic>
      <p:pic>
        <p:nvPicPr>
          <p:cNvPr id="1027" name="Рисунок 22" descr="Знак оклику кліпарт. Безкоштовне завантаження. | Creazilla">
            <a:extLst>
              <a:ext uri="{FF2B5EF4-FFF2-40B4-BE49-F238E27FC236}">
                <a16:creationId xmlns:a16="http://schemas.microsoft.com/office/drawing/2014/main" id="{19674F82-FBA9-455D-8D48-EB3BD8E74F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9786" y="268776"/>
            <a:ext cx="358775" cy="396875"/>
          </a:xfrm>
          <a:prstGeom prst="rect">
            <a:avLst/>
          </a:prstGeom>
          <a:noFill/>
          <a:extLst>
            <a:ext uri="{909E8E84-426E-40DD-AFC4-6F175D3DCCD1}">
              <a14:hiddenFill xmlns:a14="http://schemas.microsoft.com/office/drawing/2010/main">
                <a:solidFill>
                  <a:srgbClr val="FFFFFF"/>
                </a:solidFill>
              </a14:hiddenFill>
            </a:ext>
          </a:extLst>
        </p:spPr>
      </p:pic>
      <p:pic>
        <p:nvPicPr>
          <p:cNvPr id="6" name="Объект 5">
            <a:extLst>
              <a:ext uri="{FF2B5EF4-FFF2-40B4-BE49-F238E27FC236}">
                <a16:creationId xmlns:a16="http://schemas.microsoft.com/office/drawing/2014/main" id="{E628403F-95B5-40CD-8B14-C477DE1A9A88}"/>
              </a:ext>
            </a:extLst>
          </p:cNvPr>
          <p:cNvPicPr>
            <a:picLocks noGrp="1" noChangeAspect="1"/>
          </p:cNvPicPr>
          <p:nvPr>
            <p:ph sz="quarter" idx="1"/>
          </p:nvPr>
        </p:nvPicPr>
        <p:blipFill>
          <a:blip r:embed="rId5"/>
          <a:stretch>
            <a:fillRect/>
          </a:stretch>
        </p:blipFill>
        <p:spPr>
          <a:xfrm>
            <a:off x="179512" y="1272222"/>
            <a:ext cx="8712968" cy="5585778"/>
          </a:xfrm>
          <a:prstGeom prst="rect">
            <a:avLst/>
          </a:prstGeom>
        </p:spPr>
      </p:pic>
    </p:spTree>
    <p:extLst>
      <p:ext uri="{BB962C8B-B14F-4D97-AF65-F5344CB8AC3E}">
        <p14:creationId xmlns:p14="http://schemas.microsoft.com/office/powerpoint/2010/main" val="409240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D6D18C-01EE-44A9-8797-DDB24E3C631E}"/>
              </a:ext>
            </a:extLst>
          </p:cNvPr>
          <p:cNvSpPr>
            <a:spLocks noGrp="1"/>
          </p:cNvSpPr>
          <p:nvPr>
            <p:ph type="title"/>
          </p:nvPr>
        </p:nvSpPr>
        <p:spPr>
          <a:xfrm>
            <a:off x="1259632" y="228600"/>
            <a:ext cx="7776864" cy="990600"/>
          </a:xfrm>
        </p:spPr>
        <p:txBody>
          <a:bodyPr>
            <a:normAutofit fontScale="90000"/>
          </a:bodyPr>
          <a:lstStyle/>
          <a:p>
            <a:pPr algn="ctr"/>
            <a:r>
              <a:rPr lang="uk-UA" sz="3200" b="1" i="1" dirty="0">
                <a:solidFill>
                  <a:schemeClr val="accent2">
                    <a:lumMod val="75000"/>
                  </a:schemeClr>
                </a:solidFill>
                <a:effectLst>
                  <a:outerShdw blurRad="38100" dist="38100" dir="2700000" algn="tl">
                    <a:srgbClr val="000000">
                      <a:alpha val="43137"/>
                    </a:srgbClr>
                  </a:outerShdw>
                </a:effectLst>
              </a:rPr>
              <a:t>ТЕРНОПІЛЬСЬКЕ ОБЛАСНЕ </a:t>
            </a:r>
            <a:br>
              <a:rPr lang="uk-UA" sz="3200" b="1" i="1" dirty="0">
                <a:solidFill>
                  <a:schemeClr val="accent2">
                    <a:lumMod val="75000"/>
                  </a:schemeClr>
                </a:solidFill>
                <a:effectLst>
                  <a:outerShdw blurRad="38100" dist="38100" dir="2700000" algn="tl">
                    <a:srgbClr val="000000">
                      <a:alpha val="43137"/>
                    </a:srgbClr>
                  </a:outerShdw>
                </a:effectLst>
              </a:rPr>
            </a:br>
            <a:r>
              <a:rPr lang="uk-UA" sz="3200" b="1" i="1" dirty="0">
                <a:solidFill>
                  <a:schemeClr val="accent2">
                    <a:lumMod val="75000"/>
                  </a:schemeClr>
                </a:solidFill>
                <a:effectLst>
                  <a:outerShdw blurRad="38100" dist="38100" dir="2700000" algn="tl">
                    <a:srgbClr val="000000">
                      <a:alpha val="43137"/>
                    </a:srgbClr>
                  </a:outerShdw>
                </a:effectLst>
              </a:rPr>
              <a:t>ВИРОБНИЧО-ТОРГОВЕ АПТЕЧНЕ ОБ'ЄДНАННЯ </a:t>
            </a:r>
          </a:p>
        </p:txBody>
      </p:sp>
      <p:sp>
        <p:nvSpPr>
          <p:cNvPr id="3" name="Номер слайда 2">
            <a:extLst>
              <a:ext uri="{FF2B5EF4-FFF2-40B4-BE49-F238E27FC236}">
                <a16:creationId xmlns:a16="http://schemas.microsoft.com/office/drawing/2014/main" id="{0E4CD3A7-84B4-4C54-98C5-8BB36269FD8C}"/>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2</a:t>
            </a:fld>
            <a:endParaRPr lang="ru-RU"/>
          </a:p>
        </p:txBody>
      </p:sp>
      <p:sp>
        <p:nvSpPr>
          <p:cNvPr id="4" name="Объект 3">
            <a:extLst>
              <a:ext uri="{FF2B5EF4-FFF2-40B4-BE49-F238E27FC236}">
                <a16:creationId xmlns:a16="http://schemas.microsoft.com/office/drawing/2014/main" id="{E3CC3273-9C14-4237-BD89-E1D57E71794F}"/>
              </a:ext>
            </a:extLst>
          </p:cNvPr>
          <p:cNvSpPr>
            <a:spLocks noGrp="1"/>
          </p:cNvSpPr>
          <p:nvPr>
            <p:ph sz="quarter" idx="1"/>
          </p:nvPr>
        </p:nvSpPr>
        <p:spPr>
          <a:xfrm>
            <a:off x="3691527" y="1516698"/>
            <a:ext cx="5344969" cy="5224670"/>
          </a:xfrm>
        </p:spPr>
        <p:txBody>
          <a:bodyPr>
            <a:normAutofit fontScale="70000" lnSpcReduction="20000"/>
          </a:bodyPr>
          <a:lstStyle/>
          <a:p>
            <a:r>
              <a:rPr lang="uk-UA" sz="3200" b="1" dirty="0"/>
              <a:t>Головне кредо діяльності  нашої діяльності –   </a:t>
            </a:r>
            <a:br>
              <a:rPr lang="uk-UA" sz="3200" dirty="0"/>
            </a:br>
            <a:r>
              <a:rPr lang="uk-UA" sz="3200" b="1" i="1" dirty="0">
                <a:effectLst>
                  <a:outerShdw blurRad="38100" dist="38100" dir="2700000" algn="tl">
                    <a:srgbClr val="000000">
                      <a:alpha val="43137"/>
                    </a:srgbClr>
                  </a:outerShdw>
                </a:effectLst>
              </a:rPr>
              <a:t>«ЯКІСНА ФАРМАЦЕВТИЧНА ПОСЛУГА ТА СОЦІАЛЬНА ВІДПОВІДАЛЬНІСТЬ», </a:t>
            </a:r>
            <a:r>
              <a:rPr lang="uk-UA" sz="3200" b="1" dirty="0"/>
              <a:t>а </a:t>
            </a:r>
            <a:r>
              <a:rPr lang="uk-UA" sz="3200" b="1" i="1" dirty="0">
                <a:solidFill>
                  <a:srgbClr val="FF0000"/>
                </a:solidFill>
                <a:effectLst>
                  <a:outerShdw blurRad="38100" dist="38100" dir="2700000" algn="tl">
                    <a:srgbClr val="000000">
                      <a:alpha val="43137"/>
                    </a:srgbClr>
                  </a:outerShdw>
                </a:effectLst>
              </a:rPr>
              <a:t>правильно виписаний рецепт є запорукою якісного обслуговування пацієнта у аптечному закладі</a:t>
            </a:r>
            <a:endParaRPr lang="uk-UA" sz="3200" b="1" dirty="0">
              <a:hlinkClick r:id="rId2"/>
            </a:endParaRPr>
          </a:p>
          <a:p>
            <a:pPr marL="0" indent="0">
              <a:buNone/>
            </a:pPr>
            <a:endParaRPr lang="uk-UA" sz="3200" b="1" dirty="0">
              <a:hlinkClick r:id="rId2"/>
            </a:endParaRPr>
          </a:p>
          <a:p>
            <a:pPr marL="0" indent="0">
              <a:buNone/>
            </a:pPr>
            <a:r>
              <a:rPr lang="uk-UA" sz="3200" b="1" dirty="0">
                <a:hlinkClick r:id="rId2"/>
              </a:rPr>
              <a:t>Н МОЗ № 360 від 19.07.2005 р.</a:t>
            </a:r>
            <a:r>
              <a:rPr lang="uk-UA" sz="3200" dirty="0"/>
              <a:t>  «Про затвердження Правил виписування рецептів на лікарські засоби і медичні вироби, Порядку відпуску лікарських засобів і медичних виробів з аптек та їх структурних підрозділів, Інструкції про порядок зберігання, обліку та знищення рецептурних бланків» зі змінами</a:t>
            </a:r>
          </a:p>
        </p:txBody>
      </p:sp>
      <p:pic>
        <p:nvPicPr>
          <p:cNvPr id="5" name="Содержимое 3" descr="D:\Apteka_ OPV\логотип\Aptechne_obyednannya_LOGO.jpg">
            <a:extLst>
              <a:ext uri="{FF2B5EF4-FFF2-40B4-BE49-F238E27FC236}">
                <a16:creationId xmlns:a16="http://schemas.microsoft.com/office/drawing/2014/main" id="{472DDE26-D9F1-4623-BE2D-9676F4E007E3}"/>
              </a:ext>
            </a:extLst>
          </p:cNvPr>
          <p:cNvPicPr>
            <a:picLocks/>
          </p:cNvPicPr>
          <p:nvPr/>
        </p:nvPicPr>
        <p:blipFill>
          <a:blip r:embed="rId3" cstate="print"/>
          <a:srcRect/>
          <a:stretch>
            <a:fillRect/>
          </a:stretch>
        </p:blipFill>
        <p:spPr bwMode="auto">
          <a:xfrm>
            <a:off x="107504" y="139283"/>
            <a:ext cx="1115616" cy="1052736"/>
          </a:xfrm>
          <a:prstGeom prst="rect">
            <a:avLst/>
          </a:prstGeom>
          <a:noFill/>
          <a:ln w="9525">
            <a:noFill/>
            <a:miter lim="800000"/>
            <a:headEnd/>
            <a:tailEnd/>
          </a:ln>
        </p:spPr>
      </p:pic>
      <p:pic>
        <p:nvPicPr>
          <p:cNvPr id="6" name="Рисунок 5">
            <a:extLst>
              <a:ext uri="{FF2B5EF4-FFF2-40B4-BE49-F238E27FC236}">
                <a16:creationId xmlns:a16="http://schemas.microsoft.com/office/drawing/2014/main" id="{BFB3545A-7763-4E09-98EE-E54ECD707D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52" y="1700808"/>
            <a:ext cx="3313575" cy="4653135"/>
          </a:xfrm>
          <a:prstGeom prst="rect">
            <a:avLst/>
          </a:prstGeom>
        </p:spPr>
      </p:pic>
    </p:spTree>
    <p:extLst>
      <p:ext uri="{BB962C8B-B14F-4D97-AF65-F5344CB8AC3E}">
        <p14:creationId xmlns:p14="http://schemas.microsoft.com/office/powerpoint/2010/main" val="2973180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7F190E-81F5-44B2-8741-16456C0372C0}"/>
              </a:ext>
            </a:extLst>
          </p:cNvPr>
          <p:cNvSpPr>
            <a:spLocks noGrp="1"/>
          </p:cNvSpPr>
          <p:nvPr>
            <p:ph type="title"/>
          </p:nvPr>
        </p:nvSpPr>
        <p:spPr>
          <a:xfrm>
            <a:off x="1223120" y="228600"/>
            <a:ext cx="7813376" cy="990600"/>
          </a:xfrm>
        </p:spPr>
        <p:txBody>
          <a:bodyPr>
            <a:normAutofit fontScale="90000"/>
          </a:bodyPr>
          <a:lstStyle/>
          <a:p>
            <a:br>
              <a:rPr lang="uk-UA" sz="2200" b="1" dirty="0"/>
            </a:br>
            <a:r>
              <a:rPr lang="uk-UA" sz="2600" b="1" i="1" dirty="0">
                <a:solidFill>
                  <a:schemeClr val="accent2">
                    <a:lumMod val="75000"/>
                  </a:schemeClr>
                </a:solidFill>
                <a:effectLst>
                  <a:outerShdw blurRad="38100" dist="38100" dir="2700000" algn="tl">
                    <a:srgbClr val="000000">
                      <a:alpha val="43137"/>
                    </a:srgbClr>
                  </a:outerShdw>
                </a:effectLst>
              </a:rPr>
              <a:t>Основні відмінності двох форм рецептурних бланків Ф-3, враховуючи нову редакцію, у порівняльній таблиці.</a:t>
            </a:r>
            <a:br>
              <a:rPr lang="uk-UA" sz="2600" b="1" i="1" dirty="0">
                <a:solidFill>
                  <a:schemeClr val="accent2">
                    <a:lumMod val="75000"/>
                  </a:schemeClr>
                </a:solidFill>
                <a:effectLst>
                  <a:outerShdw blurRad="38100" dist="38100" dir="2700000" algn="tl">
                    <a:srgbClr val="000000">
                      <a:alpha val="43137"/>
                    </a:srgbClr>
                  </a:outerShdw>
                </a:effectLst>
              </a:rPr>
            </a:br>
            <a:endParaRPr lang="uk-UA" sz="2600" b="1" i="1" dirty="0">
              <a:solidFill>
                <a:schemeClr val="accent2">
                  <a:lumMod val="75000"/>
                </a:schemeClr>
              </a:solidFill>
              <a:effectLst>
                <a:outerShdw blurRad="38100" dist="38100" dir="2700000" algn="tl">
                  <a:srgbClr val="000000">
                    <a:alpha val="43137"/>
                  </a:srgbClr>
                </a:outerShdw>
              </a:effectLst>
            </a:endParaRPr>
          </a:p>
        </p:txBody>
      </p:sp>
      <p:sp>
        <p:nvSpPr>
          <p:cNvPr id="3" name="Номер слайда 2">
            <a:extLst>
              <a:ext uri="{FF2B5EF4-FFF2-40B4-BE49-F238E27FC236}">
                <a16:creationId xmlns:a16="http://schemas.microsoft.com/office/drawing/2014/main" id="{14424838-6813-465C-9325-A665C7A29977}"/>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20</a:t>
            </a:fld>
            <a:endParaRPr lang="ru-RU"/>
          </a:p>
        </p:txBody>
      </p:sp>
      <p:pic>
        <p:nvPicPr>
          <p:cNvPr id="7" name="Содержимое 3" descr="D:\Apteka_ OPV\логотип\Aptechne_obyednannya_LOGO.jpg">
            <a:extLst>
              <a:ext uri="{FF2B5EF4-FFF2-40B4-BE49-F238E27FC236}">
                <a16:creationId xmlns:a16="http://schemas.microsoft.com/office/drawing/2014/main" id="{65B0063F-FB42-4C6E-B42B-B562CBEB847F}"/>
              </a:ext>
            </a:extLst>
          </p:cNvPr>
          <p:cNvPicPr>
            <a:picLocks/>
          </p:cNvPicPr>
          <p:nvPr/>
        </p:nvPicPr>
        <p:blipFill>
          <a:blip r:embed="rId3" cstate="print"/>
          <a:srcRect/>
          <a:stretch>
            <a:fillRect/>
          </a:stretch>
        </p:blipFill>
        <p:spPr bwMode="auto">
          <a:xfrm>
            <a:off x="107504" y="139283"/>
            <a:ext cx="1115616" cy="1052736"/>
          </a:xfrm>
          <a:prstGeom prst="rect">
            <a:avLst/>
          </a:prstGeom>
          <a:noFill/>
          <a:ln w="9525">
            <a:noFill/>
            <a:miter lim="800000"/>
            <a:headEnd/>
            <a:tailEnd/>
          </a:ln>
        </p:spPr>
      </p:pic>
      <p:pic>
        <p:nvPicPr>
          <p:cNvPr id="8" name="Объект 7">
            <a:extLst>
              <a:ext uri="{FF2B5EF4-FFF2-40B4-BE49-F238E27FC236}">
                <a16:creationId xmlns:a16="http://schemas.microsoft.com/office/drawing/2014/main" id="{2F603FB1-2ADA-457F-B994-BFBA984302D5}"/>
              </a:ext>
            </a:extLst>
          </p:cNvPr>
          <p:cNvPicPr>
            <a:picLocks noGrp="1" noChangeAspect="1"/>
          </p:cNvPicPr>
          <p:nvPr>
            <p:ph sz="quarter" idx="1"/>
          </p:nvPr>
        </p:nvPicPr>
        <p:blipFill>
          <a:blip r:embed="rId4"/>
          <a:stretch>
            <a:fillRect/>
          </a:stretch>
        </p:blipFill>
        <p:spPr>
          <a:xfrm>
            <a:off x="665312" y="1308517"/>
            <a:ext cx="8136904" cy="5320883"/>
          </a:xfrm>
          <a:prstGeom prst="rect">
            <a:avLst/>
          </a:prstGeom>
        </p:spPr>
      </p:pic>
    </p:spTree>
    <p:extLst>
      <p:ext uri="{BB962C8B-B14F-4D97-AF65-F5344CB8AC3E}">
        <p14:creationId xmlns:p14="http://schemas.microsoft.com/office/powerpoint/2010/main" val="2956943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4000" b="1" dirty="0">
                <a:solidFill>
                  <a:schemeClr val="accent2">
                    <a:lumMod val="75000"/>
                  </a:schemeClr>
                </a:solidFill>
              </a:rPr>
              <a:t>Відпуск рецептурних ЛЗ за паперовим рецептом</a:t>
            </a:r>
            <a:endParaRPr lang="ru-RU" sz="4000" b="1" dirty="0">
              <a:solidFill>
                <a:schemeClr val="accent2">
                  <a:lumMod val="75000"/>
                </a:schemeClr>
              </a:solidFill>
            </a:endParaRPr>
          </a:p>
        </p:txBody>
      </p:sp>
      <p:sp>
        <p:nvSpPr>
          <p:cNvPr id="4" name="Текст 3"/>
          <p:cNvSpPr>
            <a:spLocks noGrp="1"/>
          </p:cNvSpPr>
          <p:nvPr>
            <p:ph type="body" idx="2"/>
          </p:nvPr>
        </p:nvSpPr>
        <p:spPr>
          <a:xfrm>
            <a:off x="11059" y="1556792"/>
            <a:ext cx="888533" cy="5286839"/>
          </a:xfrm>
        </p:spPr>
        <p:txBody>
          <a:bodyPr vert="vert270">
            <a:noAutofit/>
          </a:bodyPr>
          <a:lstStyle/>
          <a:p>
            <a:pPr algn="ctr"/>
            <a:r>
              <a:rPr lang="uk-UA" sz="3600" b="1" dirty="0">
                <a:solidFill>
                  <a:schemeClr val="accent1">
                    <a:lumMod val="60000"/>
                    <a:lumOff val="40000"/>
                  </a:schemeClr>
                </a:solidFill>
              </a:rPr>
              <a:t>За паперовим рецептом</a:t>
            </a:r>
            <a:endParaRPr lang="ru-RU" sz="3600" b="1" dirty="0">
              <a:solidFill>
                <a:schemeClr val="accent1">
                  <a:lumMod val="60000"/>
                  <a:lumOff val="40000"/>
                </a:schemeClr>
              </a:solidFill>
            </a:endParaRPr>
          </a:p>
        </p:txBody>
      </p:sp>
      <p:sp>
        <p:nvSpPr>
          <p:cNvPr id="3" name="Объект 2"/>
          <p:cNvSpPr>
            <a:spLocks noGrp="1"/>
          </p:cNvSpPr>
          <p:nvPr>
            <p:ph sz="quarter" idx="1"/>
          </p:nvPr>
        </p:nvSpPr>
        <p:spPr>
          <a:xfrm>
            <a:off x="1043608" y="1516698"/>
            <a:ext cx="7920880" cy="5112569"/>
          </a:xfrm>
        </p:spPr>
        <p:txBody>
          <a:bodyPr>
            <a:noAutofit/>
          </a:bodyPr>
          <a:lstStyle/>
          <a:p>
            <a:pPr lvl="0"/>
            <a:r>
              <a:rPr lang="uk-UA" sz="2200" dirty="0"/>
              <a:t>якщо пацієнт обрав саме таку форму рецепта на лікарські засоби, які він оплачуватиме власним коштом;</a:t>
            </a:r>
          </a:p>
          <a:p>
            <a:pPr lvl="0"/>
            <a:r>
              <a:rPr lang="uk-UA" sz="2200" dirty="0"/>
              <a:t>у разі відсутності технічної можливості на період дії воєнного стану (відсутність світла, зв’язку у закладі охорони здоров’я);</a:t>
            </a:r>
          </a:p>
          <a:p>
            <a:pPr lvl="0"/>
            <a:r>
              <a:rPr lang="uk-UA" sz="2200" dirty="0"/>
              <a:t>у разі виникнення збою у роботі центральної бази даних ЕСОЗ, який унеможливлює виписування е-рецептів;</a:t>
            </a:r>
          </a:p>
          <a:p>
            <a:pPr lvl="0"/>
            <a:r>
              <a:rPr lang="uk-UA" sz="2200" dirty="0"/>
              <a:t>на </a:t>
            </a:r>
            <a:r>
              <a:rPr lang="uk-UA" sz="2200" dirty="0" err="1"/>
              <a:t>екстемпоральні</a:t>
            </a:r>
            <a:r>
              <a:rPr lang="uk-UA" sz="2200" dirty="0"/>
              <a:t> лікарські засоби;</a:t>
            </a:r>
          </a:p>
          <a:p>
            <a:pPr lvl="0"/>
            <a:r>
              <a:rPr lang="uk-UA" sz="2200" dirty="0"/>
              <a:t>на лікарські засоби, які відпускаються на пільгових умовах за рахунок коштів місцевих бюджетів згідно з </a:t>
            </a:r>
            <a:r>
              <a:rPr lang="uk-UA" sz="2200" dirty="0">
                <a:hlinkClick r:id="rId3"/>
              </a:rPr>
              <a:t>постановою</a:t>
            </a:r>
            <a:r>
              <a:rPr lang="uk-UA" sz="2200" dirty="0"/>
              <a:t> КМУ від 17.08.1998 р. № 1303 (крім наркотичних (психотропних);</a:t>
            </a:r>
          </a:p>
          <a:p>
            <a:pPr lvl="0"/>
            <a:r>
              <a:rPr lang="uk-UA" sz="2200" dirty="0"/>
              <a:t>на рецептурні ліки, які призначаються фельдшерами, за винятком наркотичних, отруйних та сильнодіючих лікарських засобів, а також лікарських засобів і медичних виробів, які підлягають </a:t>
            </a:r>
            <a:r>
              <a:rPr lang="uk-UA" sz="2200" dirty="0" err="1"/>
              <a:t>реімбурсації</a:t>
            </a:r>
            <a:r>
              <a:rPr lang="uk-UA" sz="2200" dirty="0"/>
              <a:t>.</a:t>
            </a:r>
          </a:p>
        </p:txBody>
      </p:sp>
      <p:sp>
        <p:nvSpPr>
          <p:cNvPr id="6" name="Номер слайда 5"/>
          <p:cNvSpPr>
            <a:spLocks noGrp="1"/>
          </p:cNvSpPr>
          <p:nvPr>
            <p:ph type="sldNum" sz="quarter" idx="12"/>
          </p:nvPr>
        </p:nvSpPr>
        <p:spPr/>
        <p:txBody>
          <a:bodyPr>
            <a:normAutofit fontScale="85000" lnSpcReduction="20000"/>
          </a:bodyPr>
          <a:lstStyle/>
          <a:p>
            <a:fld id="{9B7E6447-8051-4D41-A031-1CC23EBE851F}" type="slidenum">
              <a:rPr lang="ru-RU" smtClean="0"/>
              <a:pPr/>
              <a:t>21</a:t>
            </a:fld>
            <a:endParaRPr lang="ru-RU"/>
          </a:p>
        </p:txBody>
      </p:sp>
      <p:pic>
        <p:nvPicPr>
          <p:cNvPr id="7" name="Содержимое 3" descr="D:\Apteka_ OPV\логотип\Aptechne_obyednannya_LOGO.jpg">
            <a:extLst>
              <a:ext uri="{FF2B5EF4-FFF2-40B4-BE49-F238E27FC236}">
                <a16:creationId xmlns:a16="http://schemas.microsoft.com/office/drawing/2014/main" id="{3B115A6E-DC8F-48F2-844C-ED4A3F09F3D6}"/>
              </a:ext>
            </a:extLst>
          </p:cNvPr>
          <p:cNvPicPr>
            <a:picLocks/>
          </p:cNvPicPr>
          <p:nvPr/>
        </p:nvPicPr>
        <p:blipFill>
          <a:blip r:embed="rId4" cstate="print"/>
          <a:srcRect/>
          <a:stretch>
            <a:fillRect/>
          </a:stretch>
        </p:blipFill>
        <p:spPr bwMode="auto">
          <a:xfrm>
            <a:off x="107504" y="139283"/>
            <a:ext cx="1115616" cy="1052736"/>
          </a:xfrm>
          <a:prstGeom prst="rect">
            <a:avLst/>
          </a:prstGeom>
          <a:noFill/>
          <a:ln w="9525">
            <a:noFill/>
            <a:miter lim="800000"/>
            <a:headEnd/>
            <a:tailEnd/>
          </a:ln>
        </p:spPr>
      </p:pic>
    </p:spTree>
    <p:extLst>
      <p:ext uri="{BB962C8B-B14F-4D97-AF65-F5344CB8AC3E}">
        <p14:creationId xmlns:p14="http://schemas.microsoft.com/office/powerpoint/2010/main" val="3835145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3050"/>
            <a:ext cx="9144000" cy="869950"/>
          </a:xfrm>
        </p:spPr>
        <p:txBody>
          <a:bodyPr>
            <a:normAutofit fontScale="90000"/>
          </a:bodyPr>
          <a:lstStyle/>
          <a:p>
            <a:pPr algn="ctr"/>
            <a:r>
              <a:rPr lang="uk-UA" sz="4800" b="1" dirty="0">
                <a:solidFill>
                  <a:schemeClr val="accent2">
                    <a:lumMod val="75000"/>
                  </a:schemeClr>
                </a:solidFill>
              </a:rPr>
              <a:t>ЗАЛИШАЮТЬСЯ І ЗБЕРІГАЮТЬСЯ В АЗ ПАПЕРОВІ РЕЦЕПТИ  НА  ЛЗ  І  МВ:</a:t>
            </a:r>
            <a:endParaRPr lang="ru-RU" sz="4800" b="1" dirty="0">
              <a:solidFill>
                <a:schemeClr val="accent2">
                  <a:lumMod val="75000"/>
                </a:schemeClr>
              </a:solidFill>
            </a:endParaRPr>
          </a:p>
        </p:txBody>
      </p:sp>
      <p:sp>
        <p:nvSpPr>
          <p:cNvPr id="5" name="Номер слайда 4"/>
          <p:cNvSpPr>
            <a:spLocks noGrp="1"/>
          </p:cNvSpPr>
          <p:nvPr>
            <p:ph type="sldNum" sz="quarter" idx="12"/>
          </p:nvPr>
        </p:nvSpPr>
        <p:spPr/>
        <p:txBody>
          <a:bodyPr>
            <a:normAutofit fontScale="85000" lnSpcReduction="20000"/>
          </a:bodyPr>
          <a:lstStyle/>
          <a:p>
            <a:fld id="{9B7E6447-8051-4D41-A031-1CC23EBE851F}" type="slidenum">
              <a:rPr lang="ru-RU" smtClean="0"/>
              <a:pPr/>
              <a:t>22</a:t>
            </a:fld>
            <a:endParaRPr lang="ru-RU"/>
          </a:p>
        </p:txBody>
      </p:sp>
      <p:sp>
        <p:nvSpPr>
          <p:cNvPr id="6" name="Прямоугольник 5"/>
          <p:cNvSpPr/>
          <p:nvPr/>
        </p:nvSpPr>
        <p:spPr>
          <a:xfrm>
            <a:off x="0" y="1590696"/>
            <a:ext cx="6336704" cy="4585871"/>
          </a:xfrm>
          <a:prstGeom prst="rect">
            <a:avLst/>
          </a:prstGeom>
        </p:spPr>
        <p:txBody>
          <a:bodyPr wrap="square">
            <a:spAutoFit/>
          </a:bodyPr>
          <a:lstStyle/>
          <a:p>
            <a:pPr algn="just"/>
            <a:r>
              <a:rPr lang="uk-UA" b="1" dirty="0"/>
              <a:t>1. п’ять років </a:t>
            </a:r>
            <a:r>
              <a:rPr lang="uk-UA" dirty="0"/>
              <a:t>(не враховуючи поточного року) на наркотичні (психотропні) лікарські засоби, в тому числі, які відпущено на пільгових умовах або які підлягали реімбурсації;</a:t>
            </a:r>
          </a:p>
          <a:p>
            <a:pPr algn="just"/>
            <a:r>
              <a:rPr lang="uk-UA" b="1" dirty="0"/>
              <a:t>2. три роки </a:t>
            </a:r>
            <a:r>
              <a:rPr lang="uk-UA" dirty="0"/>
              <a:t>(не враховуючи поточного року) на лікарські засоби (крім наркотичних (психотропних) лікарських засобів) та медичні вироби, які відпущено на пільгових умовах або які підлягали реімбурсації;</a:t>
            </a:r>
          </a:p>
          <a:p>
            <a:pPr algn="just"/>
            <a:r>
              <a:rPr lang="uk-UA" b="1" dirty="0"/>
              <a:t>3. один рік </a:t>
            </a:r>
            <a:r>
              <a:rPr lang="uk-UA" dirty="0"/>
              <a:t>(не враховуючи поточного року) на отруйні чи сильнодіючі лікарські засоби та комбіновані лікарські засоби, які містять ефедрин (крім лікарських засобів у формі сиропів), </a:t>
            </a:r>
            <a:r>
              <a:rPr lang="uk-UA" dirty="0" err="1"/>
              <a:t>трамадол</a:t>
            </a:r>
            <a:r>
              <a:rPr lang="uk-UA" dirty="0"/>
              <a:t>, </a:t>
            </a:r>
            <a:r>
              <a:rPr lang="uk-UA" dirty="0" err="1"/>
              <a:t>псевдоефедрин</a:t>
            </a:r>
            <a:r>
              <a:rPr lang="uk-UA" dirty="0"/>
              <a:t> та </a:t>
            </a:r>
            <a:r>
              <a:rPr lang="uk-UA" dirty="0" err="1"/>
              <a:t>декстропропоксифен</a:t>
            </a:r>
            <a:r>
              <a:rPr lang="uk-UA" dirty="0"/>
              <a:t>, крім тих, які відпущено на пільгових умовах або які підлягали реімбурсації.</a:t>
            </a:r>
          </a:p>
          <a:p>
            <a:endParaRPr lang="uk-UA" dirty="0"/>
          </a:p>
          <a:p>
            <a:pPr algn="just"/>
            <a:r>
              <a:rPr lang="uk-UA" sz="2000" b="1" dirty="0"/>
              <a:t>Електронні рецепти зберігаються в системі не менше строків, визначених п. 1-3,  </a:t>
            </a:r>
          </a:p>
        </p:txBody>
      </p:sp>
      <p:pic>
        <p:nvPicPr>
          <p:cNvPr id="3" name="Рисунок 2">
            <a:extLst>
              <a:ext uri="{FF2B5EF4-FFF2-40B4-BE49-F238E27FC236}">
                <a16:creationId xmlns:a16="http://schemas.microsoft.com/office/drawing/2014/main" id="{1B28E08D-761B-4E5C-9126-7822A26B0DB5}"/>
              </a:ext>
            </a:extLst>
          </p:cNvPr>
          <p:cNvPicPr>
            <a:picLocks noChangeAspect="1"/>
          </p:cNvPicPr>
          <p:nvPr/>
        </p:nvPicPr>
        <p:blipFill>
          <a:blip r:embed="rId2"/>
          <a:stretch>
            <a:fillRect/>
          </a:stretch>
        </p:blipFill>
        <p:spPr>
          <a:xfrm>
            <a:off x="6444208" y="1844824"/>
            <a:ext cx="2479639" cy="4102596"/>
          </a:xfrm>
          <a:prstGeom prst="rect">
            <a:avLst/>
          </a:prstGeom>
        </p:spPr>
      </p:pic>
    </p:spTree>
    <p:extLst>
      <p:ext uri="{BB962C8B-B14F-4D97-AF65-F5344CB8AC3E}">
        <p14:creationId xmlns:p14="http://schemas.microsoft.com/office/powerpoint/2010/main" val="2055564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42852"/>
            <a:ext cx="7812360" cy="1143000"/>
          </a:xfrm>
        </p:spPr>
        <p:txBody>
          <a:bodyPr>
            <a:normAutofit fontScale="90000"/>
          </a:bodyPr>
          <a:lstStyle/>
          <a:p>
            <a:r>
              <a:rPr lang="uk-UA" sz="3200" b="1" i="1" dirty="0">
                <a:solidFill>
                  <a:schemeClr val="accent2">
                    <a:lumMod val="75000"/>
                  </a:schemeClr>
                </a:solidFill>
                <a:effectLst>
                  <a:outerShdw blurRad="38100" dist="38100" dir="2700000" algn="tl">
                    <a:srgbClr val="000000">
                      <a:alpha val="43137"/>
                    </a:srgbClr>
                  </a:outerShdw>
                </a:effectLst>
              </a:rPr>
              <a:t>Урядова програма “Доступні ліки”  - реімбурсація ліків за електронним рецептом</a:t>
            </a:r>
          </a:p>
        </p:txBody>
      </p:sp>
      <p:sp>
        <p:nvSpPr>
          <p:cNvPr id="3" name="Содержимое 2"/>
          <p:cNvSpPr>
            <a:spLocks noGrp="1"/>
          </p:cNvSpPr>
          <p:nvPr>
            <p:ph sz="half" idx="1"/>
          </p:nvPr>
        </p:nvSpPr>
        <p:spPr>
          <a:xfrm>
            <a:off x="323528" y="1428736"/>
            <a:ext cx="4483928" cy="5048272"/>
          </a:xfrm>
        </p:spPr>
        <p:txBody>
          <a:bodyPr>
            <a:normAutofit/>
          </a:bodyPr>
          <a:lstStyle/>
          <a:p>
            <a:pPr>
              <a:buNone/>
            </a:pPr>
            <a:r>
              <a:rPr lang="uk-UA" b="1" dirty="0"/>
              <a:t>01.04.2019 р.  </a:t>
            </a:r>
            <a:r>
              <a:rPr lang="uk-UA" dirty="0"/>
              <a:t>- </a:t>
            </a:r>
          </a:p>
          <a:p>
            <a:r>
              <a:rPr lang="uk-UA" sz="2400" dirty="0"/>
              <a:t>ліки для профілактики і лікування серцево-судинних захворювань,  </a:t>
            </a:r>
          </a:p>
          <a:p>
            <a:r>
              <a:rPr lang="uk-UA" sz="2400" dirty="0"/>
              <a:t>цукрового діабету другого типу</a:t>
            </a:r>
          </a:p>
          <a:p>
            <a:r>
              <a:rPr lang="uk-UA" sz="2400" dirty="0"/>
              <a:t>бронхіальної астми</a:t>
            </a:r>
          </a:p>
          <a:p>
            <a:pPr>
              <a:buNone/>
            </a:pPr>
            <a:endParaRPr lang="uk-UA" sz="1800" dirty="0"/>
          </a:p>
          <a:p>
            <a:pPr>
              <a:buNone/>
            </a:pPr>
            <a:endParaRPr lang="uk-UA" sz="1800" dirty="0"/>
          </a:p>
        </p:txBody>
      </p:sp>
      <p:pic>
        <p:nvPicPr>
          <p:cNvPr id="5" name="Picture 2"/>
          <p:cNvPicPr>
            <a:picLocks noGrp="1" noChangeAspect="1" noChangeArrowheads="1"/>
          </p:cNvPicPr>
          <p:nvPr>
            <p:ph sz="half" idx="2"/>
          </p:nvPr>
        </p:nvPicPr>
        <p:blipFill>
          <a:blip r:embed="rId3" cstate="print"/>
          <a:srcRect/>
          <a:stretch>
            <a:fillRect/>
          </a:stretch>
        </p:blipFill>
        <p:spPr bwMode="auto">
          <a:xfrm>
            <a:off x="4716016" y="1333056"/>
            <a:ext cx="4320480" cy="5048272"/>
          </a:xfrm>
          <a:prstGeom prst="rect">
            <a:avLst/>
          </a:prstGeom>
          <a:noFill/>
          <a:ln w="9525">
            <a:noFill/>
            <a:miter lim="800000"/>
            <a:headEnd/>
            <a:tailEnd/>
          </a:ln>
          <a:effectLst/>
        </p:spPr>
      </p:pic>
      <p:pic>
        <p:nvPicPr>
          <p:cNvPr id="4" name="Рисунок 3" descr="Похожее изображение">
            <a:extLst>
              <a:ext uri="{FF2B5EF4-FFF2-40B4-BE49-F238E27FC236}">
                <a16:creationId xmlns:a16="http://schemas.microsoft.com/office/drawing/2014/main" id="{420A16BC-629D-73AF-E51B-9D65E2FC2A7B}"/>
              </a:ext>
            </a:extLst>
          </p:cNvPr>
          <p:cNvPicPr/>
          <p:nvPr/>
        </p:nvPicPr>
        <p:blipFill>
          <a:blip r:embed="rId4" cstate="print"/>
          <a:srcRect/>
          <a:stretch>
            <a:fillRect/>
          </a:stretch>
        </p:blipFill>
        <p:spPr bwMode="auto">
          <a:xfrm>
            <a:off x="1154313" y="4586605"/>
            <a:ext cx="3264614" cy="2164446"/>
          </a:xfrm>
          <a:prstGeom prst="rect">
            <a:avLst/>
          </a:prstGeom>
          <a:noFill/>
          <a:ln w="9525">
            <a:noFill/>
            <a:miter lim="800000"/>
            <a:headEnd/>
            <a:tailEnd/>
          </a:ln>
        </p:spPr>
      </p:pic>
      <p:pic>
        <p:nvPicPr>
          <p:cNvPr id="6" name="Содержимое 3" descr="D:\Apteka_ OPV\логотип\Aptechne_obyednannya_LOGO.jpg">
            <a:extLst>
              <a:ext uri="{FF2B5EF4-FFF2-40B4-BE49-F238E27FC236}">
                <a16:creationId xmlns:a16="http://schemas.microsoft.com/office/drawing/2014/main" id="{29E06A0E-B269-4670-9AC9-ABB8173AEB05}"/>
              </a:ext>
            </a:extLst>
          </p:cNvPr>
          <p:cNvPicPr>
            <a:picLocks/>
          </p:cNvPicPr>
          <p:nvPr/>
        </p:nvPicPr>
        <p:blipFill>
          <a:blip r:embed="rId5" cstate="print"/>
          <a:srcRect/>
          <a:stretch>
            <a:fillRect/>
          </a:stretch>
        </p:blipFill>
        <p:spPr bwMode="auto">
          <a:xfrm>
            <a:off x="179512" y="187984"/>
            <a:ext cx="1115616" cy="105273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28600"/>
            <a:ext cx="5904656" cy="990600"/>
          </a:xfrm>
        </p:spPr>
        <p:txBody>
          <a:bodyPr>
            <a:normAutofit fontScale="90000"/>
          </a:bodyPr>
          <a:lstStyle/>
          <a:p>
            <a:r>
              <a:rPr lang="uk-UA" b="1" i="1" dirty="0">
                <a:solidFill>
                  <a:schemeClr val="accent2">
                    <a:lumMod val="75000"/>
                  </a:schemeClr>
                </a:solidFill>
                <a:effectLst>
                  <a:outerShdw blurRad="38100" dist="38100" dir="2700000" algn="tl">
                    <a:srgbClr val="000000">
                      <a:alpha val="43137"/>
                    </a:srgbClr>
                  </a:outerShdw>
                </a:effectLst>
              </a:rPr>
              <a:t>Реімбурсація ліків за електронним рецептом </a:t>
            </a:r>
          </a:p>
        </p:txBody>
      </p:sp>
      <p:sp>
        <p:nvSpPr>
          <p:cNvPr id="3" name="Содержимое 2"/>
          <p:cNvSpPr>
            <a:spLocks noGrp="1"/>
          </p:cNvSpPr>
          <p:nvPr>
            <p:ph sz="half" idx="1"/>
          </p:nvPr>
        </p:nvSpPr>
        <p:spPr>
          <a:xfrm>
            <a:off x="374340" y="1517448"/>
            <a:ext cx="3657600" cy="4663440"/>
          </a:xfrm>
        </p:spPr>
        <p:txBody>
          <a:bodyPr>
            <a:normAutofit lnSpcReduction="10000"/>
          </a:bodyPr>
          <a:lstStyle/>
          <a:p>
            <a:pPr>
              <a:buNone/>
            </a:pPr>
            <a:r>
              <a:rPr lang="uk-UA" b="1" dirty="0"/>
              <a:t>01.10.2021 р. </a:t>
            </a:r>
            <a:endParaRPr lang="uk-UA" dirty="0"/>
          </a:p>
          <a:p>
            <a:r>
              <a:rPr lang="uk-UA" dirty="0"/>
              <a:t>препарати  інсуліну  </a:t>
            </a:r>
          </a:p>
          <a:p>
            <a:r>
              <a:rPr lang="uk-UA" dirty="0"/>
              <a:t>лікарські засобами для лікування нецукрового діабету, </a:t>
            </a:r>
          </a:p>
          <a:p>
            <a:r>
              <a:rPr lang="uk-UA" dirty="0"/>
              <a:t>препарати для лікування розладів психіки, поведінки та епілепсії</a:t>
            </a:r>
          </a:p>
          <a:p>
            <a:endParaRPr lang="uk-UA" dirty="0"/>
          </a:p>
        </p:txBody>
      </p:sp>
      <p:pic>
        <p:nvPicPr>
          <p:cNvPr id="3074" name="Picture 2"/>
          <p:cNvPicPr>
            <a:picLocks noGrp="1" noChangeAspect="1" noChangeArrowheads="1"/>
          </p:cNvPicPr>
          <p:nvPr>
            <p:ph sz="half" idx="2"/>
          </p:nvPr>
        </p:nvPicPr>
        <p:blipFill>
          <a:blip r:embed="rId2"/>
          <a:srcRect/>
          <a:stretch>
            <a:fillRect/>
          </a:stretch>
        </p:blipFill>
        <p:spPr bwMode="auto">
          <a:xfrm>
            <a:off x="7236296" y="69337"/>
            <a:ext cx="1768760" cy="117917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217032" y="1628800"/>
            <a:ext cx="4788024" cy="4882872"/>
          </a:xfrm>
          <a:prstGeom prst="rect">
            <a:avLst/>
          </a:prstGeom>
          <a:noFill/>
          <a:ln w="9525">
            <a:noFill/>
            <a:miter lim="800000"/>
            <a:headEnd/>
            <a:tailEnd/>
          </a:ln>
          <a:effectLst/>
        </p:spPr>
      </p:pic>
      <p:pic>
        <p:nvPicPr>
          <p:cNvPr id="6" name="Содержимое 3" descr="D:\Apteka_ OPV\логотип\Aptechne_obyednannya_LOGO.jpg">
            <a:extLst>
              <a:ext uri="{FF2B5EF4-FFF2-40B4-BE49-F238E27FC236}">
                <a16:creationId xmlns:a16="http://schemas.microsoft.com/office/drawing/2014/main" id="{BA1C96F8-74C5-4FB1-8A98-49F0252AD0FF}"/>
              </a:ext>
            </a:extLst>
          </p:cNvPr>
          <p:cNvPicPr>
            <a:picLocks/>
          </p:cNvPicPr>
          <p:nvPr/>
        </p:nvPicPr>
        <p:blipFill>
          <a:blip r:embed="rId4" cstate="print"/>
          <a:srcRect/>
          <a:stretch>
            <a:fillRect/>
          </a:stretch>
        </p:blipFill>
        <p:spPr bwMode="auto">
          <a:xfrm>
            <a:off x="107504" y="139283"/>
            <a:ext cx="1115616" cy="105273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42852"/>
            <a:ext cx="7615836" cy="1143000"/>
          </a:xfrm>
        </p:spPr>
        <p:txBody>
          <a:bodyPr>
            <a:normAutofit fontScale="90000"/>
          </a:bodyPr>
          <a:lstStyle/>
          <a:p>
            <a:r>
              <a:rPr lang="uk-UA" sz="4400" dirty="0"/>
              <a:t>Реімбурсація ліків за е-рецептом</a:t>
            </a:r>
            <a:endParaRPr lang="uk-UA" dirty="0"/>
          </a:p>
        </p:txBody>
      </p:sp>
      <p:sp>
        <p:nvSpPr>
          <p:cNvPr id="3" name="Содержимое 2"/>
          <p:cNvSpPr>
            <a:spLocks noGrp="1"/>
          </p:cNvSpPr>
          <p:nvPr>
            <p:ph sz="half" idx="1"/>
          </p:nvPr>
        </p:nvSpPr>
        <p:spPr>
          <a:xfrm>
            <a:off x="323528" y="1556792"/>
            <a:ext cx="3960440" cy="4663440"/>
          </a:xfrm>
        </p:spPr>
        <p:txBody>
          <a:bodyPr>
            <a:normAutofit fontScale="77500" lnSpcReduction="20000"/>
          </a:bodyPr>
          <a:lstStyle/>
          <a:p>
            <a:r>
              <a:rPr lang="uk-UA" b="1" dirty="0"/>
              <a:t>27.02.2023 р .  -</a:t>
            </a:r>
            <a:r>
              <a:rPr lang="uk-UA" dirty="0"/>
              <a:t> </a:t>
            </a:r>
            <a:r>
              <a:rPr lang="uk-UA" dirty="0" err="1"/>
              <a:t>імуносупресантами</a:t>
            </a:r>
            <a:r>
              <a:rPr lang="uk-UA" dirty="0"/>
              <a:t>  - ліками, які необхідні пацієнту після пересадки органів</a:t>
            </a:r>
          </a:p>
          <a:p>
            <a:endParaRPr lang="uk-UA" dirty="0"/>
          </a:p>
          <a:p>
            <a:pPr>
              <a:buNone/>
            </a:pPr>
            <a:r>
              <a:rPr lang="uk-UA" b="1" dirty="0"/>
              <a:t>Серпень 2023 року:</a:t>
            </a:r>
          </a:p>
          <a:p>
            <a:r>
              <a:rPr lang="uk-UA" dirty="0"/>
              <a:t>наркотичні лікарські засоби (1 МНН)</a:t>
            </a:r>
          </a:p>
          <a:p>
            <a:pPr marL="0" indent="0">
              <a:buNone/>
            </a:pPr>
            <a:r>
              <a:rPr lang="uk-UA" b="1" dirty="0"/>
              <a:t>08 Жовтня 2023 року:</a:t>
            </a:r>
          </a:p>
          <a:p>
            <a:r>
              <a:rPr lang="uk-UA" dirty="0"/>
              <a:t>ТЕСТ- СМУЖКИ для визначення рівня глюкози для індивідуального </a:t>
            </a:r>
            <a:r>
              <a:rPr lang="uk-UA" dirty="0" err="1"/>
              <a:t>глюкометра</a:t>
            </a:r>
            <a:endParaRPr lang="uk-UA" dirty="0"/>
          </a:p>
          <a:p>
            <a:endParaRPr lang="uk-UA" dirty="0"/>
          </a:p>
        </p:txBody>
      </p:sp>
      <p:pic>
        <p:nvPicPr>
          <p:cNvPr id="5" name="Содержимое 4"/>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589790" y="1011593"/>
            <a:ext cx="4357686" cy="3000396"/>
          </a:xfrm>
          <a:prstGeom prst="rect">
            <a:avLst/>
          </a:prstGeom>
          <a:noFill/>
          <a:ln>
            <a:noFill/>
          </a:ln>
        </p:spPr>
      </p:pic>
      <p:pic>
        <p:nvPicPr>
          <p:cNvPr id="6" name="Рисунок 5" descr="C:\Users\Acer\Desktop\717629f0-7ca4-4954-b93d-188550989915-1024x1024.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2778" y="4143356"/>
            <a:ext cx="3643338" cy="2714644"/>
          </a:xfrm>
          <a:prstGeom prst="rect">
            <a:avLst/>
          </a:prstGeom>
          <a:noFill/>
          <a:ln>
            <a:noFill/>
          </a:ln>
        </p:spPr>
      </p:pic>
      <p:pic>
        <p:nvPicPr>
          <p:cNvPr id="7" name="Содержимое 3" descr="D:\Apteka_ OPV\логотип\Aptechne_obyednannya_LOGO.jpg">
            <a:extLst>
              <a:ext uri="{FF2B5EF4-FFF2-40B4-BE49-F238E27FC236}">
                <a16:creationId xmlns:a16="http://schemas.microsoft.com/office/drawing/2014/main" id="{FB461F10-7FA9-45C1-BFB7-F72C702E81F9}"/>
              </a:ext>
            </a:extLst>
          </p:cNvPr>
          <p:cNvPicPr>
            <a:picLocks/>
          </p:cNvPicPr>
          <p:nvPr/>
        </p:nvPicPr>
        <p:blipFill>
          <a:blip r:embed="rId5" cstate="print"/>
          <a:srcRect/>
          <a:stretch>
            <a:fillRect/>
          </a:stretch>
        </p:blipFill>
        <p:spPr bwMode="auto">
          <a:xfrm>
            <a:off x="107504" y="139283"/>
            <a:ext cx="1115616" cy="105273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F5B8E602-C80F-41A3-B4B4-B98B3F03D7DD}"/>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26</a:t>
            </a:fld>
            <a:endParaRPr lang="ru-RU"/>
          </a:p>
        </p:txBody>
      </p:sp>
      <p:sp>
        <p:nvSpPr>
          <p:cNvPr id="4" name="Объект 3">
            <a:extLst>
              <a:ext uri="{FF2B5EF4-FFF2-40B4-BE49-F238E27FC236}">
                <a16:creationId xmlns:a16="http://schemas.microsoft.com/office/drawing/2014/main" id="{D2E5E4B0-AED3-46F9-BD8B-8E536C50ADB3}"/>
              </a:ext>
            </a:extLst>
          </p:cNvPr>
          <p:cNvSpPr>
            <a:spLocks noGrp="1"/>
          </p:cNvSpPr>
          <p:nvPr>
            <p:ph sz="quarter" idx="1"/>
          </p:nvPr>
        </p:nvSpPr>
        <p:spPr/>
        <p:txBody>
          <a:bodyPr/>
          <a:lstStyle/>
          <a:p>
            <a:endParaRPr lang="uk-UA" dirty="0"/>
          </a:p>
          <a:p>
            <a:endParaRPr lang="uk-UA" dirty="0"/>
          </a:p>
        </p:txBody>
      </p:sp>
      <p:pic>
        <p:nvPicPr>
          <p:cNvPr id="15" name="Рисунок 14">
            <a:extLst>
              <a:ext uri="{FF2B5EF4-FFF2-40B4-BE49-F238E27FC236}">
                <a16:creationId xmlns:a16="http://schemas.microsoft.com/office/drawing/2014/main" id="{12FD363C-3667-4607-81BA-B30BC0EE2E6E}"/>
              </a:ext>
            </a:extLst>
          </p:cNvPr>
          <p:cNvPicPr>
            <a:picLocks noChangeAspect="1"/>
          </p:cNvPicPr>
          <p:nvPr/>
        </p:nvPicPr>
        <p:blipFill>
          <a:blip r:embed="rId2"/>
          <a:stretch>
            <a:fillRect/>
          </a:stretch>
        </p:blipFill>
        <p:spPr>
          <a:xfrm>
            <a:off x="143153" y="1128875"/>
            <a:ext cx="8496944" cy="2953747"/>
          </a:xfrm>
          <a:prstGeom prst="rect">
            <a:avLst/>
          </a:prstGeom>
        </p:spPr>
      </p:pic>
      <p:pic>
        <p:nvPicPr>
          <p:cNvPr id="25" name="Содержимое 4">
            <a:extLst>
              <a:ext uri="{FF2B5EF4-FFF2-40B4-BE49-F238E27FC236}">
                <a16:creationId xmlns:a16="http://schemas.microsoft.com/office/drawing/2014/main" id="{79F0FF15-7477-45A8-9A84-58ADEF69F462}"/>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012858" y="2947644"/>
            <a:ext cx="2735216" cy="1506268"/>
          </a:xfrm>
          <a:prstGeom prst="rect">
            <a:avLst/>
          </a:prstGeom>
          <a:noFill/>
          <a:ln>
            <a:noFill/>
          </a:ln>
        </p:spPr>
      </p:pic>
      <p:sp>
        <p:nvSpPr>
          <p:cNvPr id="26" name="Заголовок 1">
            <a:extLst>
              <a:ext uri="{FF2B5EF4-FFF2-40B4-BE49-F238E27FC236}">
                <a16:creationId xmlns:a16="http://schemas.microsoft.com/office/drawing/2014/main" id="{471C1369-A536-4C93-BFF5-B7C564AE3C67}"/>
              </a:ext>
            </a:extLst>
          </p:cNvPr>
          <p:cNvSpPr>
            <a:spLocks noGrp="1"/>
          </p:cNvSpPr>
          <p:nvPr>
            <p:ph type="title"/>
          </p:nvPr>
        </p:nvSpPr>
        <p:spPr>
          <a:xfrm>
            <a:off x="1259633" y="228600"/>
            <a:ext cx="7506542" cy="990600"/>
          </a:xfrm>
        </p:spPr>
        <p:txBody>
          <a:bodyPr>
            <a:normAutofit fontScale="90000"/>
          </a:bodyPr>
          <a:lstStyle/>
          <a:p>
            <a:r>
              <a:rPr lang="uk-UA" sz="4400" dirty="0"/>
              <a:t>Реімбурсація ліків за е-рецептом</a:t>
            </a:r>
            <a:endParaRPr lang="uk-UA" dirty="0"/>
          </a:p>
        </p:txBody>
      </p:sp>
      <p:pic>
        <p:nvPicPr>
          <p:cNvPr id="27" name="Содержимое 3" descr="D:\Apteka_ OPV\логотип\Aptechne_obyednannya_LOGO.jpg">
            <a:extLst>
              <a:ext uri="{FF2B5EF4-FFF2-40B4-BE49-F238E27FC236}">
                <a16:creationId xmlns:a16="http://schemas.microsoft.com/office/drawing/2014/main" id="{76B50EB6-711E-4DEF-B65C-8A3C5672D31C}"/>
              </a:ext>
            </a:extLst>
          </p:cNvPr>
          <p:cNvPicPr>
            <a:picLocks/>
          </p:cNvPicPr>
          <p:nvPr/>
        </p:nvPicPr>
        <p:blipFill>
          <a:blip r:embed="rId4" cstate="print"/>
          <a:srcRect/>
          <a:stretch>
            <a:fillRect/>
          </a:stretch>
        </p:blipFill>
        <p:spPr bwMode="auto">
          <a:xfrm>
            <a:off x="107504" y="139283"/>
            <a:ext cx="1115616" cy="1052736"/>
          </a:xfrm>
          <a:prstGeom prst="rect">
            <a:avLst/>
          </a:prstGeom>
          <a:noFill/>
          <a:ln w="9525">
            <a:noFill/>
            <a:miter lim="800000"/>
            <a:headEnd/>
            <a:tailEnd/>
          </a:ln>
        </p:spPr>
      </p:pic>
      <p:sp>
        <p:nvSpPr>
          <p:cNvPr id="8" name="Объект 3">
            <a:extLst>
              <a:ext uri="{FF2B5EF4-FFF2-40B4-BE49-F238E27FC236}">
                <a16:creationId xmlns:a16="http://schemas.microsoft.com/office/drawing/2014/main" id="{2A87A3C9-EEEB-4305-9A3D-A2403439DE4F}"/>
              </a:ext>
            </a:extLst>
          </p:cNvPr>
          <p:cNvSpPr txBox="1">
            <a:spLocks/>
          </p:cNvSpPr>
          <p:nvPr/>
        </p:nvSpPr>
        <p:spPr>
          <a:xfrm>
            <a:off x="107504" y="4221089"/>
            <a:ext cx="8928992" cy="2497628"/>
          </a:xfrm>
          <a:prstGeom prst="rect">
            <a:avLst/>
          </a:prstGeom>
        </p:spPr>
        <p:txBody>
          <a:bodyPr vert="horz">
            <a:normAutofit fontScale="6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uk-UA" dirty="0"/>
          </a:p>
          <a:p>
            <a:r>
              <a:rPr lang="uk-UA" b="1" dirty="0"/>
              <a:t>Н МОЗ від 21.08.2023 року № 1495 </a:t>
            </a:r>
            <a:r>
              <a:rPr lang="uk-UA" dirty="0"/>
              <a:t>«Про затвердження Переліків лікарських засобів та медичних виробів, які підлягають реімбурсації за програмою державних гарантій медичного обслуговування населення, станом на 10 серпня 2023 року»</a:t>
            </a:r>
          </a:p>
          <a:p>
            <a:endParaRPr lang="uk-UA" dirty="0"/>
          </a:p>
          <a:p>
            <a:r>
              <a:rPr lang="uk-UA" b="1" dirty="0"/>
              <a:t>Наказ МОЗ України від 22.09.2023 № 1671 </a:t>
            </a:r>
            <a:r>
              <a:rPr lang="uk-UA" dirty="0"/>
              <a:t>"Про внесення змін до Переліку медичних виробів, які підлягають реімбурсації за програмою державних гарантій медичного обслуговування населення, станом на 10 серпня 2023 року"</a:t>
            </a:r>
          </a:p>
          <a:p>
            <a:endParaRPr lang="uk-UA" dirty="0"/>
          </a:p>
        </p:txBody>
      </p:sp>
    </p:spTree>
    <p:extLst>
      <p:ext uri="{BB962C8B-B14F-4D97-AF65-F5344CB8AC3E}">
        <p14:creationId xmlns:p14="http://schemas.microsoft.com/office/powerpoint/2010/main" val="2220698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9447" y="228600"/>
            <a:ext cx="7416601" cy="990600"/>
          </a:xfrm>
        </p:spPr>
        <p:txBody>
          <a:bodyPr>
            <a:noAutofit/>
          </a:bodyPr>
          <a:lstStyle/>
          <a:p>
            <a:pPr algn="ctr"/>
            <a:r>
              <a:rPr lang="uk-UA" sz="3200" b="1" i="1" dirty="0">
                <a:solidFill>
                  <a:schemeClr val="accent2">
                    <a:lumMod val="75000"/>
                  </a:schemeClr>
                </a:solidFill>
                <a:effectLst>
                  <a:outerShdw blurRad="38100" dist="38100" dir="2700000" algn="tl">
                    <a:srgbClr val="000000">
                      <a:alpha val="43137"/>
                    </a:srgbClr>
                  </a:outerShdw>
                </a:effectLst>
              </a:rPr>
              <a:t>Хто може виписати е-рецепт </a:t>
            </a:r>
            <a:br>
              <a:rPr lang="uk-UA" sz="3200" b="1" i="1" dirty="0">
                <a:solidFill>
                  <a:schemeClr val="accent2">
                    <a:lumMod val="75000"/>
                  </a:schemeClr>
                </a:solidFill>
                <a:effectLst>
                  <a:outerShdw blurRad="38100" dist="38100" dir="2700000" algn="tl">
                    <a:srgbClr val="000000">
                      <a:alpha val="43137"/>
                    </a:srgbClr>
                  </a:outerShdw>
                </a:effectLst>
              </a:rPr>
            </a:br>
            <a:r>
              <a:rPr lang="uk-UA" sz="3200" b="1" i="1" dirty="0">
                <a:solidFill>
                  <a:schemeClr val="accent2">
                    <a:lumMod val="75000"/>
                  </a:schemeClr>
                </a:solidFill>
                <a:effectLst>
                  <a:outerShdw blurRad="38100" dist="38100" dir="2700000" algn="tl">
                    <a:srgbClr val="000000">
                      <a:alpha val="43137"/>
                    </a:srgbClr>
                  </a:outerShdw>
                </a:effectLst>
              </a:rPr>
              <a:t>на ЛЗ та МВ по програмах Реімбурсації</a:t>
            </a:r>
            <a:endParaRPr lang="ru-RU" sz="3200" b="1" i="1" dirty="0">
              <a:solidFill>
                <a:schemeClr val="accent2">
                  <a:lumMod val="75000"/>
                </a:schemeClr>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normAutofit fontScale="85000" lnSpcReduction="20000"/>
          </a:bodyPr>
          <a:lstStyle/>
          <a:p>
            <a:fld id="{9B7E6447-8051-4D41-A031-1CC23EBE851F}" type="slidenum">
              <a:rPr lang="ru-RU" smtClean="0"/>
              <a:pPr/>
              <a:t>27</a:t>
            </a:fld>
            <a:endParaRPr lang="ru-RU"/>
          </a:p>
        </p:txBody>
      </p:sp>
      <p:pic>
        <p:nvPicPr>
          <p:cNvPr id="5" name="Содержимое 3" descr="D:\Apteka_ OPV\логотип\Aptechne_obyednannya_LOGO.jpg">
            <a:extLst>
              <a:ext uri="{FF2B5EF4-FFF2-40B4-BE49-F238E27FC236}">
                <a16:creationId xmlns:a16="http://schemas.microsoft.com/office/drawing/2014/main" id="{F90BB569-BC07-4E36-BEB5-3C07121519B9}"/>
              </a:ext>
            </a:extLst>
          </p:cNvPr>
          <p:cNvPicPr>
            <a:picLocks/>
          </p:cNvPicPr>
          <p:nvPr/>
        </p:nvPicPr>
        <p:blipFill>
          <a:blip r:embed="rId3" cstate="print"/>
          <a:srcRect/>
          <a:stretch>
            <a:fillRect/>
          </a:stretch>
        </p:blipFill>
        <p:spPr bwMode="auto">
          <a:xfrm>
            <a:off x="233831" y="166464"/>
            <a:ext cx="1115616" cy="1052736"/>
          </a:xfrm>
          <a:prstGeom prst="rect">
            <a:avLst/>
          </a:prstGeom>
          <a:noFill/>
          <a:ln w="9525">
            <a:noFill/>
            <a:miter lim="800000"/>
            <a:headEnd/>
            <a:tailEnd/>
          </a:ln>
        </p:spPr>
      </p:pic>
      <p:graphicFrame>
        <p:nvGraphicFramePr>
          <p:cNvPr id="7" name="Объект 6">
            <a:extLst>
              <a:ext uri="{FF2B5EF4-FFF2-40B4-BE49-F238E27FC236}">
                <a16:creationId xmlns:a16="http://schemas.microsoft.com/office/drawing/2014/main" id="{1BB25678-EBAE-4C5D-808F-3E00658B2064}"/>
              </a:ext>
            </a:extLst>
          </p:cNvPr>
          <p:cNvGraphicFramePr>
            <a:graphicFrameLocks noGrp="1"/>
          </p:cNvGraphicFramePr>
          <p:nvPr>
            <p:ph sz="quarter" idx="1"/>
            <p:extLst>
              <p:ext uri="{D42A27DB-BD31-4B8C-83A1-F6EECF244321}">
                <p14:modId xmlns:p14="http://schemas.microsoft.com/office/powerpoint/2010/main" val="2102388780"/>
              </p:ext>
            </p:extLst>
          </p:nvPr>
        </p:nvGraphicFramePr>
        <p:xfrm>
          <a:off x="107504" y="1272223"/>
          <a:ext cx="8856985" cy="5308576"/>
        </p:xfrm>
        <a:graphic>
          <a:graphicData uri="http://schemas.openxmlformats.org/drawingml/2006/table">
            <a:tbl>
              <a:tblPr firstRow="1" firstCol="1" bandRow="1"/>
              <a:tblGrid>
                <a:gridCol w="3657260">
                  <a:extLst>
                    <a:ext uri="{9D8B030D-6E8A-4147-A177-3AD203B41FA5}">
                      <a16:colId xmlns:a16="http://schemas.microsoft.com/office/drawing/2014/main" val="2290291963"/>
                    </a:ext>
                  </a:extLst>
                </a:gridCol>
                <a:gridCol w="1295280">
                  <a:extLst>
                    <a:ext uri="{9D8B030D-6E8A-4147-A177-3AD203B41FA5}">
                      <a16:colId xmlns:a16="http://schemas.microsoft.com/office/drawing/2014/main" val="3093938770"/>
                    </a:ext>
                  </a:extLst>
                </a:gridCol>
                <a:gridCol w="3904445">
                  <a:extLst>
                    <a:ext uri="{9D8B030D-6E8A-4147-A177-3AD203B41FA5}">
                      <a16:colId xmlns:a16="http://schemas.microsoft.com/office/drawing/2014/main" val="615951364"/>
                    </a:ext>
                  </a:extLst>
                </a:gridCol>
              </a:tblGrid>
              <a:tr h="477897">
                <a:tc>
                  <a:txBody>
                    <a:bodyPr/>
                    <a:lstStyle/>
                    <a:p>
                      <a:pPr>
                        <a:lnSpc>
                          <a:spcPct val="107000"/>
                        </a:lnSpc>
                        <a:spcAft>
                          <a:spcPts val="0"/>
                        </a:spcAft>
                      </a:pPr>
                      <a:r>
                        <a:rPr lang="uk-UA" sz="1400" b="1" i="1">
                          <a:effectLst/>
                          <a:latin typeface="Times New Roman" panose="02020603050405020304" pitchFamily="18" charset="0"/>
                          <a:ea typeface="Calibri" panose="020F0502020204030204" pitchFamily="34" charset="0"/>
                          <a:cs typeface="Times New Roman" panose="02020603050405020304" pitchFamily="18" charset="0"/>
                        </a:rPr>
                        <a:t>Лікарські засоби за Переліком </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000" b="1" i="1" dirty="0">
                          <a:effectLst/>
                          <a:latin typeface="Times New Roman" panose="02020603050405020304" pitchFamily="18" charset="0"/>
                          <a:ea typeface="Calibri" panose="020F0502020204030204" pitchFamily="34" charset="0"/>
                          <a:cs typeface="Times New Roman" panose="02020603050405020304" pitchFamily="18" charset="0"/>
                        </a:rPr>
                        <a:t>Кількість торгових назв  в Переліку </a:t>
                      </a:r>
                      <a:endParaRPr lang="uk-UA"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1000" b="1" i="1" dirty="0">
                          <a:effectLst/>
                          <a:latin typeface="Times New Roman" panose="02020603050405020304" pitchFamily="18" charset="0"/>
                          <a:ea typeface="Calibri" panose="020F0502020204030204" pitchFamily="34" charset="0"/>
                          <a:cs typeface="Times New Roman" panose="02020603050405020304" pitchFamily="18" charset="0"/>
                        </a:rPr>
                        <a:t>станом на 10.08.23 </a:t>
                      </a:r>
                      <a:endParaRPr lang="uk-U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200" b="1" i="1" dirty="0">
                          <a:effectLst/>
                          <a:latin typeface="Times New Roman" panose="02020603050405020304" pitchFamily="18" charset="0"/>
                          <a:ea typeface="Calibri" panose="020F0502020204030204" pitchFamily="34" charset="0"/>
                          <a:cs typeface="Times New Roman" panose="02020603050405020304" pitchFamily="18" charset="0"/>
                        </a:rPr>
                        <a:t>Хто виписує рецепт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1200" b="1" i="1" dirty="0">
                          <a:effectLst/>
                          <a:latin typeface="Times New Roman" panose="02020603050405020304" pitchFamily="18" charset="0"/>
                          <a:ea typeface="Calibri" panose="020F0502020204030204" pitchFamily="34" charset="0"/>
                          <a:cs typeface="Times New Roman" panose="02020603050405020304" pitchFamily="18" charset="0"/>
                        </a:rPr>
                        <a:t>по програмі реімбурсації</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257575"/>
                  </a:ext>
                </a:extLst>
              </a:tr>
              <a:tr h="523509">
                <a:tc>
                  <a:txBody>
                    <a:bodyPr/>
                    <a:lstStyle/>
                    <a:p>
                      <a:pPr>
                        <a:lnSpc>
                          <a:spcPct val="107000"/>
                        </a:lnSpc>
                        <a:spcAft>
                          <a:spcPts val="0"/>
                        </a:spcAft>
                      </a:pPr>
                      <a:r>
                        <a:rPr lang="uk-UA" sz="14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для лікування серцево-судинних захворювань (в </a:t>
                      </a:r>
                      <a:r>
                        <a:rPr lang="uk-UA" sz="1400" dirty="0" err="1">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т.ч</a:t>
                      </a:r>
                      <a:r>
                        <a:rPr lang="uk-UA" sz="14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 для профілактики інсультів та інфарктів)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232</a:t>
                      </a:r>
                      <a:endParaRPr lang="uk-UA"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i="1" dirty="0">
                          <a:solidFill>
                            <a:srgbClr val="00B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Сімейний лікар</a:t>
                      </a:r>
                      <a:endParaRPr lang="uk-UA"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700139"/>
                  </a:ext>
                </a:extLst>
              </a:tr>
              <a:tr h="214561">
                <a:tc>
                  <a:txBody>
                    <a:bodyPr/>
                    <a:lstStyle/>
                    <a:p>
                      <a:pPr>
                        <a:lnSpc>
                          <a:spcPct val="107000"/>
                        </a:lnSpc>
                        <a:spcAft>
                          <a:spcPts val="0"/>
                        </a:spcAft>
                      </a:pPr>
                      <a:r>
                        <a:rPr lang="uk-UA" sz="140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для лікування цукрового діабету 2 типу</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53</a:t>
                      </a:r>
                      <a:endParaRPr lang="uk-UA"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uk-UA" sz="1400" b="1" i="1" dirty="0">
                          <a:solidFill>
                            <a:srgbClr val="00B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Сімейний лікар</a:t>
                      </a:r>
                      <a:endParaRPr lang="uk-UA" sz="1400"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4893300"/>
                  </a:ext>
                </a:extLst>
              </a:tr>
              <a:tr h="442324">
                <a:tc>
                  <a:txBody>
                    <a:bodyPr/>
                    <a:lstStyle/>
                    <a:p>
                      <a:pPr>
                        <a:lnSpc>
                          <a:spcPct val="107000"/>
                        </a:lnSpc>
                        <a:spcAft>
                          <a:spcPts val="0"/>
                        </a:spcAft>
                      </a:pPr>
                      <a:r>
                        <a:rPr lang="uk-UA" sz="140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для лікування хронічних хвороб нижніх дихальних шляхів</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solidFill>
                            <a:srgbClr val="05050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23 </a:t>
                      </a:r>
                    </a:p>
                    <a:p>
                      <a:pPr algn="ctr">
                        <a:lnSpc>
                          <a:spcPct val="107000"/>
                        </a:lnSpc>
                        <a:spcAft>
                          <a:spcPts val="0"/>
                        </a:spcAft>
                      </a:pPr>
                      <a:r>
                        <a:rPr lang="uk-UA" sz="1400" b="1" dirty="0">
                          <a:solidFill>
                            <a:srgbClr val="05050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(+9 комбінації)</a:t>
                      </a:r>
                      <a:endParaRPr lang="uk-UA"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i="1" dirty="0">
                          <a:solidFill>
                            <a:srgbClr val="00B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Сімейний лікар</a:t>
                      </a:r>
                      <a:endParaRPr lang="uk-UA"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946914"/>
                  </a:ext>
                </a:extLst>
              </a:tr>
              <a:tr h="200264">
                <a:tc>
                  <a:txBody>
                    <a:bodyPr/>
                    <a:lstStyle/>
                    <a:p>
                      <a:pPr>
                        <a:lnSpc>
                          <a:spcPct val="107000"/>
                        </a:lnSpc>
                        <a:spcAft>
                          <a:spcPts val="0"/>
                        </a:spcAft>
                      </a:pPr>
                      <a:r>
                        <a:rPr lang="uk-UA" sz="140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для знеболення паліативних хворих</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6</a:t>
                      </a:r>
                      <a:endParaRPr lang="uk-UA"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i="1" dirty="0">
                          <a:solidFill>
                            <a:srgbClr val="00B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Сімейний лікар</a:t>
                      </a:r>
                      <a:endParaRPr lang="uk-UA"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849091"/>
                  </a:ext>
                </a:extLst>
              </a:tr>
              <a:tr h="623362">
                <a:tc>
                  <a:txBody>
                    <a:bodyPr/>
                    <a:lstStyle/>
                    <a:p>
                      <a:pPr>
                        <a:lnSpc>
                          <a:spcPct val="107000"/>
                        </a:lnSpc>
                        <a:spcAft>
                          <a:spcPts val="0"/>
                        </a:spcAft>
                      </a:pPr>
                      <a:r>
                        <a:rPr lang="uk-UA" sz="14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для лікування нецукрового діабету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4</a:t>
                      </a:r>
                      <a:endParaRPr lang="uk-UA"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лікарі за спеціальністю</a:t>
                      </a:r>
                      <a:r>
                        <a:rPr lang="uk-UA"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«Ендокринологія», «Дитяча ендокринологія»</a:t>
                      </a:r>
                      <a:r>
                        <a:rPr lang="uk-UA" sz="1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uk-UA" sz="1400" b="1" i="1" dirty="0">
                          <a:solidFill>
                            <a:srgbClr val="00B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Сімейний лікар</a:t>
                      </a:r>
                      <a:endParaRPr lang="uk-UA"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921924"/>
                  </a:ext>
                </a:extLst>
              </a:tr>
              <a:tr h="513450">
                <a:tc>
                  <a:txBody>
                    <a:bodyPr/>
                    <a:lstStyle/>
                    <a:p>
                      <a:pPr>
                        <a:lnSpc>
                          <a:spcPct val="107000"/>
                        </a:lnSpc>
                        <a:spcAft>
                          <a:spcPts val="0"/>
                        </a:spcAft>
                      </a:pPr>
                      <a:r>
                        <a:rPr lang="uk-UA" sz="140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препарати інсуліну</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72</a:t>
                      </a:r>
                      <a:endParaRPr lang="uk-UA"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лікарі за спеціальністю</a:t>
                      </a:r>
                      <a:r>
                        <a:rPr lang="uk-UA"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«Ендокринологія», «Дитяча ендокринологія»</a:t>
                      </a:r>
                      <a:r>
                        <a:rPr lang="uk-UA" sz="1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uk-UA" sz="1400" b="1" i="1" dirty="0">
                          <a:solidFill>
                            <a:srgbClr val="00B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Сімейний лікар</a:t>
                      </a:r>
                      <a:endParaRPr lang="uk-UA"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37151"/>
                  </a:ext>
                </a:extLst>
              </a:tr>
              <a:tr h="664214">
                <a:tc>
                  <a:txBody>
                    <a:bodyPr/>
                    <a:lstStyle/>
                    <a:p>
                      <a:pPr>
                        <a:lnSpc>
                          <a:spcPct val="107000"/>
                        </a:lnSpc>
                        <a:spcAft>
                          <a:spcPts val="0"/>
                        </a:spcAft>
                      </a:pPr>
                      <a:r>
                        <a:rPr lang="uk-UA" sz="140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для лікування розладів психіки та поведінки, епілепсії</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solidFill>
                            <a:srgbClr val="05050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65</a:t>
                      </a:r>
                      <a:endParaRPr lang="uk-UA"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лікарі за спеціальністю</a:t>
                      </a:r>
                      <a:r>
                        <a:rPr lang="uk-UA"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Психіатрія», «Дитяча психіатрія», «Неврологія», «Дитяча неврологія»</a:t>
                      </a:r>
                      <a:r>
                        <a:rPr lang="uk-UA" sz="1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uk-UA" sz="1400" b="1" i="1" dirty="0">
                          <a:solidFill>
                            <a:srgbClr val="00B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Сімейний лікар</a:t>
                      </a:r>
                      <a:endParaRPr lang="uk-UA"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120899"/>
                  </a:ext>
                </a:extLst>
              </a:tr>
              <a:tr h="215580">
                <a:tc>
                  <a:txBody>
                    <a:bodyPr/>
                    <a:lstStyle/>
                    <a:p>
                      <a:pPr>
                        <a:lnSpc>
                          <a:spcPct val="107000"/>
                        </a:lnSpc>
                        <a:spcAft>
                          <a:spcPts val="0"/>
                        </a:spcAft>
                      </a:pPr>
                      <a:r>
                        <a:rPr lang="uk-UA" sz="140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для лікування хвороби Паркінсона</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solidFill>
                            <a:srgbClr val="05050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7</a:t>
                      </a:r>
                      <a:endParaRPr lang="uk-UA"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лікарі за спеціальністю</a:t>
                      </a:r>
                      <a:r>
                        <a:rPr lang="uk-UA"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«Неврологія» »</a:t>
                      </a:r>
                      <a:r>
                        <a:rPr lang="uk-UA" sz="1400" b="0" i="0" dirty="0">
                          <a:solidFill>
                            <a:schemeClr val="tx1"/>
                          </a:solidFill>
                          <a:effectLst/>
                          <a:latin typeface="+mn-lt"/>
                          <a:ea typeface="Calibri" panose="020F0502020204030204" pitchFamily="34" charset="0"/>
                          <a:cs typeface="Times New Roman" panose="02020603050405020304" pitchFamily="18" charset="0"/>
                        </a:rPr>
                        <a:t>+ </a:t>
                      </a:r>
                      <a:r>
                        <a:rPr lang="uk-UA" sz="1400" b="1" i="1" dirty="0">
                          <a:solidFill>
                            <a:srgbClr val="00B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Сімейний лікар</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071179"/>
                  </a:ext>
                </a:extLst>
              </a:tr>
              <a:tr h="664214">
                <a:tc>
                  <a:txBody>
                    <a:bodyPr/>
                    <a:lstStyle/>
                    <a:p>
                      <a:pPr>
                        <a:lnSpc>
                          <a:spcPct val="107000"/>
                        </a:lnSpc>
                        <a:spcAft>
                          <a:spcPts val="0"/>
                        </a:spcAft>
                      </a:pPr>
                      <a:r>
                        <a:rPr lang="uk-UA" sz="14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для лікування осіб у </a:t>
                      </a:r>
                      <a:r>
                        <a:rPr lang="uk-UA" sz="1400" dirty="0" err="1">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посттрансплантаційному</a:t>
                      </a:r>
                      <a:r>
                        <a:rPr lang="uk-UA" sz="1400" dirty="0">
                          <a:solidFill>
                            <a:srgbClr val="050505"/>
                          </a:solidFill>
                          <a:effectLst/>
                          <a:latin typeface="Times New Roman" panose="02020603050405020304" pitchFamily="18" charset="0"/>
                          <a:ea typeface="Times New Roman" panose="02020603050405020304" pitchFamily="18" charset="0"/>
                          <a:cs typeface="Times New Roman" panose="02020603050405020304" pitchFamily="18" charset="0"/>
                        </a:rPr>
                        <a:t> періоді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solidFill>
                            <a:srgbClr val="050505"/>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uk-UA"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лікарі за спеціальністю</a:t>
                      </a:r>
                      <a:r>
                        <a:rPr lang="uk-UA"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«Лікувальна справа» або «Педіатрія» та обіймають посаду </a:t>
                      </a:r>
                      <a:r>
                        <a:rPr lang="uk-UA" sz="14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трансплант</a:t>
                      </a:r>
                      <a:r>
                        <a:rPr lang="uk-UA"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-координатора</a:t>
                      </a:r>
                      <a:r>
                        <a:rPr lang="uk-UA" sz="1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uk-UA" sz="1400" b="1" i="1" dirty="0">
                          <a:solidFill>
                            <a:srgbClr val="00B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Сімейний лікар</a:t>
                      </a:r>
                      <a:endParaRPr lang="uk-UA"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314522"/>
                  </a:ext>
                </a:extLst>
              </a:tr>
              <a:tr h="495161">
                <a:tc>
                  <a:txBody>
                    <a:bodyPr/>
                    <a:lstStyle/>
                    <a:p>
                      <a:pPr>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Тест смужки для вимірювання рівня глюкози в крові для індивідуального </a:t>
                      </a:r>
                      <a:r>
                        <a:rPr lang="uk-UA" sz="1400" dirty="0" err="1">
                          <a:effectLst/>
                          <a:latin typeface="Times New Roman" panose="02020603050405020304" pitchFamily="18" charset="0"/>
                          <a:ea typeface="Calibri" panose="020F0502020204030204" pitchFamily="34" charset="0"/>
                          <a:cs typeface="Times New Roman" panose="02020603050405020304" pitchFamily="18" charset="0"/>
                        </a:rPr>
                        <a:t>глюкометра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23</a:t>
                      </a:r>
                      <a:endParaRPr lang="uk-UA"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лікарі за спеціальністю</a:t>
                      </a:r>
                      <a:r>
                        <a:rPr lang="uk-UA"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«Ендокринологія», «Дитяча ендокринологія»</a:t>
                      </a:r>
                      <a:r>
                        <a:rPr lang="uk-UA" sz="1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uk-UA" sz="1400" b="1" i="1" dirty="0">
                          <a:solidFill>
                            <a:srgbClr val="00B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Сімейний лікар</a:t>
                      </a:r>
                      <a:endParaRPr lang="uk-UA"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8090" marR="38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083974"/>
                  </a:ext>
                </a:extLst>
              </a:tr>
            </a:tbl>
          </a:graphicData>
        </a:graphic>
      </p:graphicFrame>
    </p:spTree>
    <p:extLst>
      <p:ext uri="{BB962C8B-B14F-4D97-AF65-F5344CB8AC3E}">
        <p14:creationId xmlns:p14="http://schemas.microsoft.com/office/powerpoint/2010/main" val="2644107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2636" y="166464"/>
            <a:ext cx="7146376" cy="990600"/>
          </a:xfrm>
        </p:spPr>
        <p:txBody>
          <a:bodyPr>
            <a:noAutofit/>
          </a:bodyPr>
          <a:lstStyle/>
          <a:p>
            <a:pPr algn="ctr"/>
            <a:br>
              <a:rPr lang="uk-UA" sz="2400" b="1" i="1" dirty="0">
                <a:solidFill>
                  <a:schemeClr val="accent2">
                    <a:lumMod val="75000"/>
                  </a:schemeClr>
                </a:solidFill>
                <a:effectLst>
                  <a:outerShdw blurRad="38100" dist="38100" dir="2700000" algn="tl">
                    <a:srgbClr val="000000">
                      <a:alpha val="43137"/>
                    </a:srgbClr>
                  </a:outerShdw>
                </a:effectLst>
              </a:rPr>
            </a:br>
            <a:r>
              <a:rPr lang="uk-UA" sz="2400" b="1" i="1" dirty="0">
                <a:solidFill>
                  <a:schemeClr val="accent2">
                    <a:lumMod val="75000"/>
                  </a:schemeClr>
                </a:solidFill>
                <a:effectLst>
                  <a:outerShdw blurRad="38100" dist="38100" dir="2700000" algn="tl">
                    <a:srgbClr val="000000">
                      <a:alpha val="43137"/>
                    </a:srgbClr>
                  </a:outerShdw>
                </a:effectLst>
              </a:rPr>
              <a:t>Через який період часу можна знову виписати пацієнту новий е-рецепт </a:t>
            </a:r>
            <a:br>
              <a:rPr lang="uk-UA" sz="2400" b="1" i="1" dirty="0">
                <a:solidFill>
                  <a:schemeClr val="accent2">
                    <a:lumMod val="75000"/>
                  </a:schemeClr>
                </a:solidFill>
                <a:effectLst>
                  <a:outerShdw blurRad="38100" dist="38100" dir="2700000" algn="tl">
                    <a:srgbClr val="000000">
                      <a:alpha val="43137"/>
                    </a:srgbClr>
                  </a:outerShdw>
                </a:effectLst>
              </a:rPr>
            </a:br>
            <a:r>
              <a:rPr lang="uk-UA" sz="2400" b="1" i="1" dirty="0">
                <a:solidFill>
                  <a:schemeClr val="accent2">
                    <a:lumMod val="75000"/>
                  </a:schemeClr>
                </a:solidFill>
                <a:effectLst>
                  <a:outerShdw blurRad="38100" dist="38100" dir="2700000" algn="tl">
                    <a:srgbClr val="000000">
                      <a:alpha val="43137"/>
                    </a:srgbClr>
                  </a:outerShdw>
                </a:effectLst>
              </a:rPr>
              <a:t>за однаковою МНН чи назвою медичного виробу? </a:t>
            </a:r>
            <a:br>
              <a:rPr lang="uk-UA" sz="2400" b="1" i="1" dirty="0">
                <a:solidFill>
                  <a:srgbClr val="00B050"/>
                </a:solidFill>
                <a:effectLst>
                  <a:outerShdw blurRad="38100" dist="38100" dir="2700000" algn="tl">
                    <a:srgbClr val="000000">
                      <a:alpha val="43137"/>
                    </a:srgbClr>
                  </a:outerShdw>
                </a:effectLst>
              </a:rPr>
            </a:br>
            <a:endParaRPr lang="ru-RU" sz="2400" b="1" i="1" dirty="0">
              <a:solidFill>
                <a:srgbClr val="00B050"/>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normAutofit fontScale="85000" lnSpcReduction="20000"/>
          </a:bodyPr>
          <a:lstStyle/>
          <a:p>
            <a:fld id="{9B7E6447-8051-4D41-A031-1CC23EBE851F}" type="slidenum">
              <a:rPr lang="ru-RU" smtClean="0"/>
              <a:pPr/>
              <a:t>28</a:t>
            </a:fld>
            <a:endParaRPr lang="ru-RU"/>
          </a:p>
        </p:txBody>
      </p:sp>
      <p:pic>
        <p:nvPicPr>
          <p:cNvPr id="5" name="Содержимое 3" descr="D:\Apteka_ OPV\логотип\Aptechne_obyednannya_LOGO.jpg">
            <a:extLst>
              <a:ext uri="{FF2B5EF4-FFF2-40B4-BE49-F238E27FC236}">
                <a16:creationId xmlns:a16="http://schemas.microsoft.com/office/drawing/2014/main" id="{F90BB569-BC07-4E36-BEB5-3C07121519B9}"/>
              </a:ext>
            </a:extLst>
          </p:cNvPr>
          <p:cNvPicPr>
            <a:picLocks/>
          </p:cNvPicPr>
          <p:nvPr/>
        </p:nvPicPr>
        <p:blipFill>
          <a:blip r:embed="rId3" cstate="print"/>
          <a:srcRect/>
          <a:stretch>
            <a:fillRect/>
          </a:stretch>
        </p:blipFill>
        <p:spPr bwMode="auto">
          <a:xfrm>
            <a:off x="233831" y="166464"/>
            <a:ext cx="1115616" cy="1052736"/>
          </a:xfrm>
          <a:prstGeom prst="rect">
            <a:avLst/>
          </a:prstGeom>
          <a:noFill/>
          <a:ln w="9525">
            <a:noFill/>
            <a:miter lim="800000"/>
            <a:headEnd/>
            <a:tailEnd/>
          </a:ln>
        </p:spPr>
      </p:pic>
      <p:sp>
        <p:nvSpPr>
          <p:cNvPr id="6" name="Объект 5">
            <a:extLst>
              <a:ext uri="{FF2B5EF4-FFF2-40B4-BE49-F238E27FC236}">
                <a16:creationId xmlns:a16="http://schemas.microsoft.com/office/drawing/2014/main" id="{F7B2BB8E-85E2-4467-900E-3E0E7255560F}"/>
              </a:ext>
            </a:extLst>
          </p:cNvPr>
          <p:cNvSpPr>
            <a:spLocks noGrp="1"/>
          </p:cNvSpPr>
          <p:nvPr>
            <p:ph sz="quarter" idx="1"/>
          </p:nvPr>
        </p:nvSpPr>
        <p:spPr>
          <a:xfrm>
            <a:off x="323528" y="1600200"/>
            <a:ext cx="8442520" cy="4495800"/>
          </a:xfrm>
        </p:spPr>
        <p:txBody>
          <a:bodyPr>
            <a:normAutofit/>
          </a:bodyPr>
          <a:lstStyle/>
          <a:p>
            <a:endParaRPr lang="uk-UA" b="1" i="1" dirty="0">
              <a:effectLst>
                <a:outerShdw blurRad="38100" dist="38100" dir="2700000" algn="tl">
                  <a:srgbClr val="000000">
                    <a:alpha val="43137"/>
                  </a:srgbClr>
                </a:outerShdw>
              </a:effectLst>
            </a:endParaRPr>
          </a:p>
          <a:p>
            <a:endParaRPr lang="uk-UA" b="1" i="1" dirty="0">
              <a:effectLst>
                <a:outerShdw blurRad="38100" dist="38100" dir="2700000" algn="tl">
                  <a:srgbClr val="000000">
                    <a:alpha val="43137"/>
                  </a:srgbClr>
                </a:outerShdw>
              </a:effectLst>
            </a:endParaRPr>
          </a:p>
          <a:p>
            <a:endParaRPr lang="uk-UA" dirty="0"/>
          </a:p>
          <a:p>
            <a:endParaRPr lang="uk-UA" dirty="0"/>
          </a:p>
          <a:p>
            <a:endParaRPr lang="uk-UA" dirty="0"/>
          </a:p>
        </p:txBody>
      </p:sp>
      <p:graphicFrame>
        <p:nvGraphicFramePr>
          <p:cNvPr id="9" name="Таблица 8"/>
          <p:cNvGraphicFramePr>
            <a:graphicFrameLocks noGrp="1"/>
          </p:cNvGraphicFramePr>
          <p:nvPr>
            <p:extLst>
              <p:ext uri="{D42A27DB-BD31-4B8C-83A1-F6EECF244321}">
                <p14:modId xmlns:p14="http://schemas.microsoft.com/office/powerpoint/2010/main" val="2868273834"/>
              </p:ext>
            </p:extLst>
          </p:nvPr>
        </p:nvGraphicFramePr>
        <p:xfrm>
          <a:off x="533400" y="1255066"/>
          <a:ext cx="8610600" cy="5602933"/>
        </p:xfrm>
        <a:graphic>
          <a:graphicData uri="http://schemas.openxmlformats.org/drawingml/2006/table">
            <a:tbl>
              <a:tblPr firstRow="1" bandRow="1"/>
              <a:tblGrid>
                <a:gridCol w="4305300">
                  <a:extLst>
                    <a:ext uri="{9D8B030D-6E8A-4147-A177-3AD203B41FA5}">
                      <a16:colId xmlns:a16="http://schemas.microsoft.com/office/drawing/2014/main" val="172892148"/>
                    </a:ext>
                  </a:extLst>
                </a:gridCol>
                <a:gridCol w="4305300">
                  <a:extLst>
                    <a:ext uri="{9D8B030D-6E8A-4147-A177-3AD203B41FA5}">
                      <a16:colId xmlns:a16="http://schemas.microsoft.com/office/drawing/2014/main" val="111644866"/>
                    </a:ext>
                  </a:extLst>
                </a:gridCol>
              </a:tblGrid>
              <a:tr h="553858">
                <a:tc>
                  <a:txBody>
                    <a:bodyPr/>
                    <a:lstStyle/>
                    <a:p>
                      <a:pPr>
                        <a:lnSpc>
                          <a:spcPct val="107000"/>
                        </a:lnSpc>
                        <a:spcAft>
                          <a:spcPts val="0"/>
                        </a:spcAft>
                      </a:pPr>
                      <a:r>
                        <a:rPr lang="uk-UA" sz="1500" b="1" baseline="0" dirty="0">
                          <a:effectLst/>
                          <a:latin typeface="Times New Roman" panose="02020603050405020304" pitchFamily="18" charset="0"/>
                          <a:ea typeface="Calibri" panose="020F0502020204030204" pitchFamily="34" charset="0"/>
                          <a:cs typeface="Times New Roman" panose="02020603050405020304" pitchFamily="18" charset="0"/>
                        </a:rPr>
                        <a:t>Категорія е-рецепту</a:t>
                      </a:r>
                      <a:endParaRPr lang="uk-U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8088" marR="48088" marT="24044" marB="240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4B6D2"/>
                    </a:solidFill>
                  </a:tcPr>
                </a:tc>
                <a:tc>
                  <a:txBody>
                    <a:bodyPr/>
                    <a:lstStyle/>
                    <a:p>
                      <a:pPr>
                        <a:lnSpc>
                          <a:spcPct val="107000"/>
                        </a:lnSpc>
                        <a:spcAft>
                          <a:spcPts val="0"/>
                        </a:spcAft>
                      </a:pPr>
                      <a:r>
                        <a:rPr lang="ru-RU" sz="1500" b="1" baseline="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новий електронний рецепт м</a:t>
                      </a:r>
                      <a:r>
                        <a:rPr lang="uk-UA" sz="1500" b="1" baseline="0">
                          <a:effectLst/>
                          <a:latin typeface="Times New Roman" panose="02020603050405020304" pitchFamily="18" charset="0"/>
                          <a:ea typeface="Calibri" panose="020F0502020204030204" pitchFamily="34" charset="0"/>
                          <a:cs typeface="Times New Roman" panose="02020603050405020304" pitchFamily="18" charset="0"/>
                        </a:rPr>
                        <a:t>оже бути виписаний:</a:t>
                      </a:r>
                      <a:endParaRPr lang="uk-UA" sz="1500" baseline="0">
                        <a:effectLst/>
                        <a:latin typeface="Calibri" panose="020F0502020204030204" pitchFamily="34" charset="0"/>
                        <a:ea typeface="Calibri" panose="020F0502020204030204" pitchFamily="34" charset="0"/>
                        <a:cs typeface="Times New Roman" panose="02020603050405020304" pitchFamily="18" charset="0"/>
                      </a:endParaRPr>
                    </a:p>
                  </a:txBody>
                  <a:tcPr marL="48088" marR="48088" marT="24044" marB="240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4B6D2"/>
                    </a:solidFill>
                  </a:tcPr>
                </a:tc>
                <a:extLst>
                  <a:ext uri="{0D108BD9-81ED-4DB2-BD59-A6C34878D82A}">
                    <a16:rowId xmlns:a16="http://schemas.microsoft.com/office/drawing/2014/main" val="4132909631"/>
                  </a:ext>
                </a:extLst>
              </a:tr>
              <a:tr h="796366">
                <a:tc>
                  <a:txBody>
                    <a:bodyPr/>
                    <a:lstStyle/>
                    <a:p>
                      <a:pPr>
                        <a:lnSpc>
                          <a:spcPct val="107000"/>
                        </a:lnSpc>
                        <a:spcAft>
                          <a:spcPts val="0"/>
                        </a:spcAft>
                      </a:pPr>
                      <a:r>
                        <a:rPr lang="uk-UA" sz="1500" b="1" baseline="0" dirty="0" err="1">
                          <a:effectLst/>
                          <a:latin typeface="Times New Roman" panose="02020603050405020304" pitchFamily="18" charset="0"/>
                          <a:ea typeface="Calibri" panose="020F0502020204030204" pitchFamily="34" charset="0"/>
                          <a:cs typeface="Times New Roman" panose="02020603050405020304" pitchFamily="18" charset="0"/>
                        </a:rPr>
                        <a:t>Реімбурсація</a:t>
                      </a:r>
                      <a:r>
                        <a:rPr lang="uk-UA" sz="1500" baseline="0" dirty="0">
                          <a:effectLst/>
                          <a:latin typeface="Times New Roman" panose="02020603050405020304" pitchFamily="18" charset="0"/>
                          <a:ea typeface="Calibri" panose="020F0502020204030204" pitchFamily="34" charset="0"/>
                          <a:cs typeface="Times New Roman" panose="02020603050405020304" pitchFamily="18" charset="0"/>
                        </a:rPr>
                        <a:t> ЛЗ та МВ на курс лікування, що </a:t>
                      </a:r>
                      <a:r>
                        <a:rPr lang="uk-UA" sz="1500" i="1" baseline="0" dirty="0">
                          <a:effectLst/>
                          <a:latin typeface="Times New Roman" panose="02020603050405020304" pitchFamily="18" charset="0"/>
                          <a:ea typeface="Calibri" panose="020F0502020204030204" pitchFamily="34" charset="0"/>
                          <a:cs typeface="Times New Roman" panose="02020603050405020304" pitchFamily="18" charset="0"/>
                        </a:rPr>
                        <a:t>становить</a:t>
                      </a:r>
                      <a:r>
                        <a:rPr lang="uk-UA" sz="1500"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або перевищує двадцять один календарний день</a:t>
                      </a:r>
                      <a:endParaRPr lang="uk-U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8088" marR="48088" marT="24044" marB="240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CE5EE"/>
                    </a:solidFill>
                  </a:tcPr>
                </a:tc>
                <a:tc>
                  <a:txBody>
                    <a:bodyPr/>
                    <a:lstStyle/>
                    <a:p>
                      <a:pPr>
                        <a:lnSpc>
                          <a:spcPct val="107000"/>
                        </a:lnSpc>
                        <a:spcAft>
                          <a:spcPts val="0"/>
                        </a:spcAft>
                      </a:pPr>
                      <a:r>
                        <a:rPr lang="uk-UA" sz="1500" b="1"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за сім календарних днів до закінчення строку</a:t>
                      </a:r>
                      <a:r>
                        <a:rPr lang="uk-UA" sz="1500"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uk-UA" sz="15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 який було виписано попередній електронний рецепт на лікарський засіб або медичний виріб </a:t>
                      </a:r>
                      <a:endParaRPr lang="uk-U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8088" marR="48088" marT="24044" marB="240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CE5EE"/>
                    </a:solidFill>
                  </a:tcPr>
                </a:tc>
                <a:extLst>
                  <a:ext uri="{0D108BD9-81ED-4DB2-BD59-A6C34878D82A}">
                    <a16:rowId xmlns:a16="http://schemas.microsoft.com/office/drawing/2014/main" val="2521650684"/>
                  </a:ext>
                </a:extLst>
              </a:tr>
              <a:tr h="806002">
                <a:tc>
                  <a:txBody>
                    <a:bodyPr/>
                    <a:lstStyle/>
                    <a:p>
                      <a:pPr>
                        <a:lnSpc>
                          <a:spcPct val="107000"/>
                        </a:lnSpc>
                        <a:spcAft>
                          <a:spcPts val="0"/>
                        </a:spcAft>
                      </a:pPr>
                      <a:r>
                        <a:rPr lang="uk-UA" sz="1500" b="1" baseline="0">
                          <a:effectLst/>
                          <a:latin typeface="Times New Roman" panose="02020603050405020304" pitchFamily="18" charset="0"/>
                          <a:ea typeface="Calibri" panose="020F0502020204030204" pitchFamily="34" charset="0"/>
                          <a:cs typeface="Times New Roman" panose="02020603050405020304" pitchFamily="18" charset="0"/>
                        </a:rPr>
                        <a:t>Реімбурсація</a:t>
                      </a:r>
                      <a:r>
                        <a:rPr lang="uk-UA" sz="1500" baseline="0">
                          <a:effectLst/>
                          <a:latin typeface="Times New Roman" panose="02020603050405020304" pitchFamily="18" charset="0"/>
                          <a:ea typeface="Calibri" panose="020F0502020204030204" pitchFamily="34" charset="0"/>
                          <a:cs typeface="Times New Roman" panose="02020603050405020304" pitchFamily="18" charset="0"/>
                        </a:rPr>
                        <a:t> ЛЗ та МВ на курс лікування, що є </a:t>
                      </a:r>
                      <a:r>
                        <a:rPr lang="uk-UA" sz="1500" i="1" baseline="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меншим за двадцять один календарний день. </a:t>
                      </a:r>
                      <a:endParaRPr lang="uk-UA" sz="1500" baseline="0">
                        <a:effectLst/>
                        <a:latin typeface="Calibri" panose="020F0502020204030204" pitchFamily="34" charset="0"/>
                        <a:ea typeface="Calibri" panose="020F0502020204030204" pitchFamily="34" charset="0"/>
                        <a:cs typeface="Times New Roman" panose="02020603050405020304" pitchFamily="18" charset="0"/>
                      </a:endParaRPr>
                    </a:p>
                  </a:txBody>
                  <a:tcPr marL="48088" marR="48088" marT="24044" marB="240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CE5EE"/>
                    </a:solidFill>
                  </a:tcPr>
                </a:tc>
                <a:tc>
                  <a:txBody>
                    <a:bodyPr/>
                    <a:lstStyle/>
                    <a:p>
                      <a:pPr>
                        <a:lnSpc>
                          <a:spcPct val="107000"/>
                        </a:lnSpc>
                        <a:spcAft>
                          <a:spcPts val="0"/>
                        </a:spcAft>
                      </a:pPr>
                      <a:r>
                        <a:rPr lang="uk-UA" sz="1500" b="1"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за три календарні дні до закінчення строку,</a:t>
                      </a:r>
                      <a:r>
                        <a:rPr lang="uk-UA" sz="1500"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uk-UA" sz="1500"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на який було виписано попередній електронний рецепт на лікарський засіб або медичний виріб</a:t>
                      </a:r>
                      <a:r>
                        <a:rPr lang="uk-UA" sz="1500"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uk-U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8088" marR="48088" marT="24044" marB="240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CE5EE"/>
                    </a:solidFill>
                  </a:tcPr>
                </a:tc>
                <a:extLst>
                  <a:ext uri="{0D108BD9-81ED-4DB2-BD59-A6C34878D82A}">
                    <a16:rowId xmlns:a16="http://schemas.microsoft.com/office/drawing/2014/main" val="3012174709"/>
                  </a:ext>
                </a:extLst>
              </a:tr>
              <a:tr h="1310290">
                <a:tc>
                  <a:txBody>
                    <a:bodyPr/>
                    <a:lstStyle/>
                    <a:p>
                      <a:pPr>
                        <a:lnSpc>
                          <a:spcPct val="107000"/>
                        </a:lnSpc>
                        <a:spcAft>
                          <a:spcPts val="0"/>
                        </a:spcAft>
                      </a:pPr>
                      <a:r>
                        <a:rPr lang="uk-UA" sz="1500" b="1" baseline="0" dirty="0" err="1">
                          <a:effectLst/>
                          <a:latin typeface="Times New Roman" panose="02020603050405020304" pitchFamily="18" charset="0"/>
                          <a:ea typeface="Calibri" panose="020F0502020204030204" pitchFamily="34" charset="0"/>
                          <a:cs typeface="Times New Roman" panose="02020603050405020304" pitchFamily="18" charset="0"/>
                        </a:rPr>
                        <a:t>Реімбурсація</a:t>
                      </a:r>
                      <a:r>
                        <a:rPr lang="uk-UA" sz="1500" b="1"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500" i="1" baseline="0" dirty="0">
                          <a:effectLst/>
                          <a:latin typeface="Times New Roman" panose="02020603050405020304" pitchFamily="18" charset="0"/>
                          <a:ea typeface="Calibri" panose="020F0502020204030204" pitchFamily="34" charset="0"/>
                          <a:cs typeface="Times New Roman" panose="02020603050405020304" pitchFamily="18" charset="0"/>
                        </a:rPr>
                        <a:t>ЛЗ для лікування </a:t>
                      </a:r>
                      <a:r>
                        <a:rPr lang="uk-UA" sz="1500" i="1" baseline="0" dirty="0" err="1">
                          <a:effectLst/>
                          <a:latin typeface="Times New Roman" panose="02020603050405020304" pitchFamily="18" charset="0"/>
                          <a:ea typeface="Calibri" panose="020F0502020204030204" pitchFamily="34" charset="0"/>
                          <a:cs typeface="Times New Roman" panose="02020603050405020304" pitchFamily="18" charset="0"/>
                        </a:rPr>
                        <a:t>хв.Паркінсона</a:t>
                      </a:r>
                      <a:endParaRPr lang="uk-UA" sz="1500" baseline="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sz="1500" i="1" baseline="0" dirty="0">
                          <a:effectLst/>
                          <a:latin typeface="Times New Roman" panose="02020603050405020304" pitchFamily="18" charset="0"/>
                          <a:ea typeface="Calibri" panose="020F0502020204030204" pitchFamily="34" charset="0"/>
                          <a:cs typeface="Times New Roman" panose="02020603050405020304" pitchFamily="18" charset="0"/>
                        </a:rPr>
                        <a:t>у випадках, коли за медичними показаннями пацієнту необхідно одночасно призначати ЛЗ з однаковою МНН, що мають різну форму випуску чи дозування!!!</a:t>
                      </a:r>
                      <a:endParaRPr lang="uk-U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8088" marR="48088" marT="24044" marB="240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CE5EE"/>
                    </a:solidFill>
                  </a:tcPr>
                </a:tc>
                <a:tc>
                  <a:txBody>
                    <a:bodyPr/>
                    <a:lstStyle/>
                    <a:p>
                      <a:pPr>
                        <a:lnSpc>
                          <a:spcPct val="107000"/>
                        </a:lnSpc>
                        <a:spcAft>
                          <a:spcPts val="0"/>
                        </a:spcAft>
                      </a:pPr>
                      <a:r>
                        <a:rPr lang="uk-UA" sz="1500" b="1"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При потребі виписуються дві лікарські форми одночасно</a:t>
                      </a:r>
                      <a:endParaRPr lang="uk-U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8088" marR="48088" marT="24044" marB="240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CE5EE"/>
                    </a:solidFill>
                  </a:tcPr>
                </a:tc>
                <a:extLst>
                  <a:ext uri="{0D108BD9-81ED-4DB2-BD59-A6C34878D82A}">
                    <a16:rowId xmlns:a16="http://schemas.microsoft.com/office/drawing/2014/main" val="525366435"/>
                  </a:ext>
                </a:extLst>
              </a:tr>
              <a:tr h="615559">
                <a:tc>
                  <a:txBody>
                    <a:bodyPr/>
                    <a:lstStyle/>
                    <a:p>
                      <a:pPr>
                        <a:lnSpc>
                          <a:spcPct val="107000"/>
                        </a:lnSpc>
                        <a:spcAft>
                          <a:spcPts val="0"/>
                        </a:spcAft>
                      </a:pPr>
                      <a:r>
                        <a:rPr lang="uk-UA" sz="1500" b="1" baseline="0" dirty="0">
                          <a:effectLst/>
                          <a:latin typeface="Times New Roman" panose="02020603050405020304" pitchFamily="18" charset="0"/>
                          <a:ea typeface="Calibri" panose="020F0502020204030204" pitchFamily="34" charset="0"/>
                          <a:cs typeface="Times New Roman" panose="02020603050405020304" pitchFamily="18" charset="0"/>
                        </a:rPr>
                        <a:t>Рецептурні ЛЗ</a:t>
                      </a:r>
                      <a:r>
                        <a:rPr lang="uk-UA" sz="1500" baseline="0" dirty="0">
                          <a:effectLst/>
                          <a:latin typeface="Times New Roman" panose="02020603050405020304" pitchFamily="18" charset="0"/>
                          <a:ea typeface="Calibri" panose="020F0502020204030204" pitchFamily="34" charset="0"/>
                          <a:cs typeface="Times New Roman" panose="02020603050405020304" pitchFamily="18" charset="0"/>
                        </a:rPr>
                        <a:t> (у тому числі наркотичні (психотропні)), </a:t>
                      </a:r>
                      <a:r>
                        <a:rPr lang="uk-UA" sz="1500" i="1" baseline="0" dirty="0">
                          <a:effectLst/>
                          <a:latin typeface="Times New Roman" panose="02020603050405020304" pitchFamily="18" charset="0"/>
                          <a:ea typeface="Calibri" panose="020F0502020204030204" pitchFamily="34" charset="0"/>
                          <a:cs typeface="Times New Roman" panose="02020603050405020304" pitchFamily="18" charset="0"/>
                        </a:rPr>
                        <a:t>за власні кошти пацієнта</a:t>
                      </a:r>
                      <a:endParaRPr lang="uk-U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8088" marR="48088" marT="24044" marB="240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CE5EE"/>
                    </a:solidFill>
                  </a:tcPr>
                </a:tc>
                <a:tc>
                  <a:txBody>
                    <a:bodyPr/>
                    <a:lstStyle/>
                    <a:p>
                      <a:pPr>
                        <a:lnSpc>
                          <a:spcPct val="107000"/>
                        </a:lnSpc>
                        <a:spcAft>
                          <a:spcPts val="0"/>
                        </a:spcAft>
                      </a:pPr>
                      <a:r>
                        <a:rPr lang="uk-UA" sz="1500" b="1"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за потреби</a:t>
                      </a:r>
                      <a:endParaRPr lang="uk-UA" sz="1500" baseline="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sz="1500"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uk-U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8088" marR="48088" marT="24044" marB="240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CE5EE"/>
                    </a:solidFill>
                  </a:tcPr>
                </a:tc>
                <a:extLst>
                  <a:ext uri="{0D108BD9-81ED-4DB2-BD59-A6C34878D82A}">
                    <a16:rowId xmlns:a16="http://schemas.microsoft.com/office/drawing/2014/main" val="397749478"/>
                  </a:ext>
                </a:extLst>
              </a:tr>
              <a:tr h="727293">
                <a:tc>
                  <a:txBody>
                    <a:bodyPr/>
                    <a:lstStyle/>
                    <a:p>
                      <a:pPr>
                        <a:lnSpc>
                          <a:spcPct val="107000"/>
                        </a:lnSpc>
                        <a:spcAft>
                          <a:spcPts val="0"/>
                        </a:spcAft>
                      </a:pPr>
                      <a:r>
                        <a:rPr lang="uk-UA" sz="1500" b="1" baseline="0" dirty="0">
                          <a:effectLst/>
                          <a:latin typeface="Times New Roman" panose="02020603050405020304" pitchFamily="18" charset="0"/>
                          <a:ea typeface="Calibri" panose="020F0502020204030204" pitchFamily="34" charset="0"/>
                          <a:cs typeface="Times New Roman" panose="02020603050405020304" pitchFamily="18" charset="0"/>
                        </a:rPr>
                        <a:t>Наркотичні (психотропні) ЛЗ </a:t>
                      </a:r>
                      <a:r>
                        <a:rPr lang="uk-UA" sz="1500" i="1" baseline="0" dirty="0">
                          <a:effectLst/>
                          <a:latin typeface="Times New Roman" panose="02020603050405020304" pitchFamily="18" charset="0"/>
                          <a:ea typeface="Calibri" panose="020F0502020204030204" pitchFamily="34" charset="0"/>
                          <a:cs typeface="Times New Roman" panose="02020603050405020304" pitchFamily="18" charset="0"/>
                        </a:rPr>
                        <a:t>для ЗПТ</a:t>
                      </a:r>
                      <a:endParaRPr lang="uk-UA" sz="1500" baseline="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sz="1500" baseline="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8088" marR="48088" marT="24044" marB="240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CE5EE"/>
                    </a:solidFill>
                  </a:tcPr>
                </a:tc>
                <a:tc>
                  <a:txBody>
                    <a:bodyPr/>
                    <a:lstStyle/>
                    <a:p>
                      <a:pPr>
                        <a:lnSpc>
                          <a:spcPct val="107000"/>
                        </a:lnSpc>
                        <a:spcAft>
                          <a:spcPts val="0"/>
                        </a:spcAft>
                      </a:pPr>
                      <a:r>
                        <a:rPr lang="ru-RU" sz="1500" b="1"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не </a:t>
                      </a:r>
                      <a:r>
                        <a:rPr lang="ru-RU" sz="1500" b="1" i="1" baseline="0" dirty="0" err="1">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раніше</a:t>
                      </a:r>
                      <a:r>
                        <a:rPr lang="ru-RU" sz="1500" b="1"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1500" b="1" i="1" baseline="0" dirty="0" err="1">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ніж</a:t>
                      </a:r>
                      <a:r>
                        <a:rPr lang="ru-RU" sz="1500" b="1"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за три </a:t>
                      </a:r>
                      <a:r>
                        <a:rPr lang="ru-RU" sz="1500" b="1" i="1" baseline="0" dirty="0" err="1">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дні</a:t>
                      </a:r>
                      <a:r>
                        <a:rPr lang="ru-RU" sz="1500"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до </a:t>
                      </a:r>
                      <a:r>
                        <a:rPr lang="ru-RU" sz="1500" i="1" baseline="0" dirty="0" err="1">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зазначеної</a:t>
                      </a:r>
                      <a:r>
                        <a:rPr lang="ru-RU" sz="1500"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в </a:t>
                      </a:r>
                      <a:r>
                        <a:rPr lang="ru-RU" sz="1500" i="1" baseline="0" dirty="0" err="1">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Реєстрі</a:t>
                      </a:r>
                      <a:r>
                        <a:rPr lang="ru-RU" sz="1500"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1500" i="1" baseline="0" dirty="0" err="1">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дати</a:t>
                      </a:r>
                      <a:r>
                        <a:rPr lang="ru-RU" sz="1500"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1500" i="1" baseline="0" dirty="0" err="1">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закінчення</a:t>
                      </a:r>
                      <a:r>
                        <a:rPr lang="ru-RU" sz="1500"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1500" i="1" baseline="0" dirty="0" err="1">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попереднього</a:t>
                      </a:r>
                      <a:r>
                        <a:rPr lang="ru-RU" sz="1500"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курсу </a:t>
                      </a:r>
                      <a:r>
                        <a:rPr lang="ru-RU" sz="1500" i="1" baseline="0" dirty="0" err="1">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лікування</a:t>
                      </a:r>
                      <a:endParaRPr lang="uk-U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8088" marR="48088" marT="24044" marB="240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CE5EE"/>
                    </a:solidFill>
                  </a:tcPr>
                </a:tc>
                <a:extLst>
                  <a:ext uri="{0D108BD9-81ED-4DB2-BD59-A6C34878D82A}">
                    <a16:rowId xmlns:a16="http://schemas.microsoft.com/office/drawing/2014/main" val="1895871146"/>
                  </a:ext>
                </a:extLst>
              </a:tr>
              <a:tr h="793565">
                <a:tc gridSpan="2">
                  <a:txBody>
                    <a:bodyPr/>
                    <a:lstStyle/>
                    <a:p>
                      <a:pPr algn="just">
                        <a:lnSpc>
                          <a:spcPct val="107000"/>
                        </a:lnSpc>
                        <a:spcAft>
                          <a:spcPts val="0"/>
                        </a:spcAft>
                      </a:pPr>
                      <a:r>
                        <a:rPr lang="uk-UA" sz="1500" b="1" i="1" baseline="0" dirty="0">
                          <a:solidFill>
                            <a:srgbClr val="000000"/>
                          </a:solidFill>
                          <a:effectLst>
                            <a:outerShdw blurRad="38100" dist="38100" dir="2700000" algn="tl">
                              <a:srgbClr val="000000">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Строк, на який було виписано електронний рецепт на лікарський засіб або медичний виріб, відраховується від зазначеної в Реєстрі дати закінчення попереднього курсу лікування пацієнта за електронним рецептом на такий лікарський засіб або медичний виріб. </a:t>
                      </a:r>
                      <a:endParaRPr lang="uk-UA" sz="1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48088" marR="48088" marT="24044" marB="240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CE5EE"/>
                    </a:solidFill>
                  </a:tcPr>
                </a:tc>
                <a:tc hMerge="1">
                  <a:txBody>
                    <a:bodyPr/>
                    <a:lstStyle/>
                    <a:p>
                      <a:endParaRPr lang="uk-UA"/>
                    </a:p>
                  </a:txBody>
                  <a:tcPr/>
                </a:tc>
                <a:extLst>
                  <a:ext uri="{0D108BD9-81ED-4DB2-BD59-A6C34878D82A}">
                    <a16:rowId xmlns:a16="http://schemas.microsoft.com/office/drawing/2014/main" val="2120198856"/>
                  </a:ext>
                </a:extLst>
              </a:tr>
            </a:tbl>
          </a:graphicData>
        </a:graphic>
      </p:graphicFrame>
    </p:spTree>
    <p:extLst>
      <p:ext uri="{BB962C8B-B14F-4D97-AF65-F5344CB8AC3E}">
        <p14:creationId xmlns:p14="http://schemas.microsoft.com/office/powerpoint/2010/main" val="2675710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solidFill>
                  <a:schemeClr val="accent2">
                    <a:lumMod val="75000"/>
                  </a:schemeClr>
                </a:solidFill>
                <a:effectLst>
                  <a:outerShdw blurRad="38100" dist="38100" dir="2700000" algn="tl">
                    <a:srgbClr val="000000">
                      <a:alpha val="43137"/>
                    </a:srgbClr>
                  </a:outerShdw>
                </a:effectLst>
              </a:rPr>
              <a:t>Е –рецепт на рецептурні ліки, які відпускаються за кошти пацієнта</a:t>
            </a:r>
          </a:p>
        </p:txBody>
      </p:sp>
      <p:sp>
        <p:nvSpPr>
          <p:cNvPr id="3" name="Содержимое 2"/>
          <p:cNvSpPr>
            <a:spLocks noGrp="1"/>
          </p:cNvSpPr>
          <p:nvPr>
            <p:ph idx="1"/>
          </p:nvPr>
        </p:nvSpPr>
        <p:spPr>
          <a:xfrm>
            <a:off x="2312948" y="1513596"/>
            <a:ext cx="6594174" cy="2635484"/>
          </a:xfrm>
        </p:spPr>
        <p:txBody>
          <a:bodyPr>
            <a:normAutofit lnSpcReduction="10000"/>
          </a:bodyPr>
          <a:lstStyle/>
          <a:p>
            <a:pPr marL="342900" lvl="0" indent="-342900">
              <a:lnSpc>
                <a:spcPct val="107000"/>
              </a:lnSpc>
              <a:buFont typeface="Symbol" panose="05050102010706020507" pitchFamily="18" charset="2"/>
              <a:buChar char=""/>
            </a:pPr>
            <a:r>
              <a:rPr lang="uk-UA"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01.08.2022</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 - старт відпуску антибактеріальних  препаратів (антибіотики) за електронним рецептом;</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uk-UA"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01.11.2022</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 старт відпуску наркотичних препаратів за електронним рецептом;</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uk-UA"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01.04.2023</a:t>
            </a:r>
            <a:r>
              <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 – стартує можливість виписування та  відпуску ВСІХ рецептурних ліків за електронним рецептом (перехідний період – пацієнт обирає вид рецепту: паперовий чи електронний). </a:t>
            </a:r>
          </a:p>
          <a:p>
            <a:pPr marL="0" lvl="0" indent="0">
              <a:lnSpc>
                <a:spcPct val="107000"/>
              </a:lnSpc>
              <a:spcAft>
                <a:spcPts val="800"/>
              </a:spcAft>
              <a:buNone/>
            </a:pPr>
            <a:endPar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7000"/>
              </a:lnSpc>
              <a:spcAft>
                <a:spcPts val="800"/>
              </a:spcAft>
              <a:buNone/>
            </a:pP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marL="82296" indent="0">
              <a:buNone/>
            </a:pPr>
            <a:endParaRPr lang="uk-UA" dirty="0"/>
          </a:p>
        </p:txBody>
      </p:sp>
      <p:pic>
        <p:nvPicPr>
          <p:cNvPr id="4" name="Рисунок 3">
            <a:extLst>
              <a:ext uri="{FF2B5EF4-FFF2-40B4-BE49-F238E27FC236}">
                <a16:creationId xmlns:a16="http://schemas.microsoft.com/office/drawing/2014/main" id="{14ED7D5C-A2E8-1032-D2FE-2591DFA7B10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36878" y="1600868"/>
            <a:ext cx="1943978" cy="2784207"/>
          </a:xfrm>
          <a:prstGeom prst="rect">
            <a:avLst/>
          </a:prstGeom>
        </p:spPr>
      </p:pic>
      <p:pic>
        <p:nvPicPr>
          <p:cNvPr id="6" name="Рисунок 5">
            <a:extLst>
              <a:ext uri="{FF2B5EF4-FFF2-40B4-BE49-F238E27FC236}">
                <a16:creationId xmlns:a16="http://schemas.microsoft.com/office/drawing/2014/main" id="{34D83722-37C5-D7C2-D8A5-1A6CA3625F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4107" y="4581128"/>
            <a:ext cx="3729893" cy="1944216"/>
          </a:xfrm>
          <a:prstGeom prst="rect">
            <a:avLst/>
          </a:prstGeom>
        </p:spPr>
      </p:pic>
      <p:pic>
        <p:nvPicPr>
          <p:cNvPr id="8" name="Рисунок 7">
            <a:extLst>
              <a:ext uri="{FF2B5EF4-FFF2-40B4-BE49-F238E27FC236}">
                <a16:creationId xmlns:a16="http://schemas.microsoft.com/office/drawing/2014/main" id="{BA63257F-9F51-E5F4-4EBD-2D02577FE003}"/>
              </a:ext>
            </a:extLst>
          </p:cNvPr>
          <p:cNvPicPr>
            <a:picLocks noChangeAspect="1"/>
          </p:cNvPicPr>
          <p:nvPr/>
        </p:nvPicPr>
        <p:blipFill>
          <a:blip r:embed="rId5"/>
          <a:stretch>
            <a:fillRect/>
          </a:stretch>
        </p:blipFill>
        <p:spPr>
          <a:xfrm>
            <a:off x="755576" y="4128343"/>
            <a:ext cx="4418568" cy="26354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FCADC2ED-30B0-42CC-ACEB-2EFBD3E8F48A}"/>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3</a:t>
            </a:fld>
            <a:endParaRPr lang="ru-RU"/>
          </a:p>
        </p:txBody>
      </p:sp>
      <p:sp>
        <p:nvSpPr>
          <p:cNvPr id="4" name="Объект 3">
            <a:extLst>
              <a:ext uri="{FF2B5EF4-FFF2-40B4-BE49-F238E27FC236}">
                <a16:creationId xmlns:a16="http://schemas.microsoft.com/office/drawing/2014/main" id="{D41373AC-30D0-4C43-8446-404F8780A8C9}"/>
              </a:ext>
            </a:extLst>
          </p:cNvPr>
          <p:cNvSpPr>
            <a:spLocks noGrp="1"/>
          </p:cNvSpPr>
          <p:nvPr>
            <p:ph sz="quarter" idx="1"/>
          </p:nvPr>
        </p:nvSpPr>
        <p:spPr>
          <a:xfrm>
            <a:off x="1691681" y="675122"/>
            <a:ext cx="7400528" cy="4495800"/>
          </a:xfrm>
        </p:spPr>
        <p:txBody>
          <a:bodyPr/>
          <a:lstStyle/>
          <a:p>
            <a:r>
              <a:rPr lang="uk-UA" b="1" i="1" dirty="0">
                <a:effectLst>
                  <a:outerShdw blurRad="38100" dist="38100" dir="2700000" algn="tl">
                    <a:srgbClr val="000000">
                      <a:alpha val="43137"/>
                    </a:srgbClr>
                  </a:outerShdw>
                </a:effectLst>
              </a:rPr>
              <a:t>З 01 квітня 2023 року всі аптечні заклади </a:t>
            </a:r>
          </a:p>
          <a:p>
            <a:pPr marL="0" indent="0">
              <a:buNone/>
            </a:pPr>
            <a:r>
              <a:rPr lang="uk-UA" b="1" i="1" dirty="0">
                <a:effectLst>
                  <a:outerShdw blurRad="38100" dist="38100" dir="2700000" algn="tl">
                    <a:srgbClr val="000000">
                      <a:alpha val="43137"/>
                    </a:srgbClr>
                  </a:outerShdw>
                </a:effectLst>
              </a:rPr>
              <a:t>(незалежно від форми власності )</a:t>
            </a:r>
          </a:p>
          <a:p>
            <a:pPr marL="0" indent="0">
              <a:buNone/>
            </a:pPr>
            <a:r>
              <a:rPr lang="uk-UA" b="1" i="1" dirty="0">
                <a:effectLst>
                  <a:outerShdw blurRad="38100" dist="38100" dir="2700000" algn="tl">
                    <a:srgbClr val="000000">
                      <a:alpha val="43137"/>
                    </a:srgbClr>
                  </a:outerShdw>
                </a:effectLst>
              </a:rPr>
              <a:t>повинні бути підключені через МІС до ЕСОЗ,</a:t>
            </a:r>
            <a:r>
              <a:rPr lang="uk-UA" dirty="0"/>
              <a:t> для можливості внесення до цієї системи  відповідних медичних записів про погашення рецептів </a:t>
            </a:r>
          </a:p>
          <a:p>
            <a:pPr marL="0" indent="0">
              <a:buNone/>
            </a:pPr>
            <a:r>
              <a:rPr lang="uk-UA" sz="2000" dirty="0"/>
              <a:t>(визначено змінами </a:t>
            </a:r>
            <a:r>
              <a:rPr lang="uk-UA" sz="2000" b="1" dirty="0"/>
              <a:t>до</a:t>
            </a:r>
            <a:r>
              <a:rPr lang="uk-UA" sz="2000" dirty="0"/>
              <a:t> Ліцензійних умов провадження діяльності з роздрібної торгівлі ЛЗ  та Н МОЗ № 360)</a:t>
            </a:r>
          </a:p>
        </p:txBody>
      </p:sp>
      <p:pic>
        <p:nvPicPr>
          <p:cNvPr id="5" name="Содержимое 3" descr="D:\Apteka_ OPV\логотип\Aptechne_obyednannya_LOGO.jpg">
            <a:extLst>
              <a:ext uri="{FF2B5EF4-FFF2-40B4-BE49-F238E27FC236}">
                <a16:creationId xmlns:a16="http://schemas.microsoft.com/office/drawing/2014/main" id="{269523D8-FC31-45AA-9D55-B63161B6EF83}"/>
              </a:ext>
            </a:extLst>
          </p:cNvPr>
          <p:cNvPicPr>
            <a:picLocks/>
          </p:cNvPicPr>
          <p:nvPr/>
        </p:nvPicPr>
        <p:blipFill>
          <a:blip r:embed="rId2" cstate="print"/>
          <a:srcRect/>
          <a:stretch>
            <a:fillRect/>
          </a:stretch>
        </p:blipFill>
        <p:spPr bwMode="auto">
          <a:xfrm>
            <a:off x="51792" y="150636"/>
            <a:ext cx="1115616" cy="1052736"/>
          </a:xfrm>
          <a:prstGeom prst="rect">
            <a:avLst/>
          </a:prstGeom>
          <a:noFill/>
          <a:ln w="9525">
            <a:noFill/>
            <a:miter lim="800000"/>
            <a:headEnd/>
            <a:tailEnd/>
          </a:ln>
        </p:spPr>
      </p:pic>
      <p:pic>
        <p:nvPicPr>
          <p:cNvPr id="7" name="Рисунок 6" descr="Знак внимание для презентации - фото и картинки abrakadabra.fun">
            <a:extLst>
              <a:ext uri="{FF2B5EF4-FFF2-40B4-BE49-F238E27FC236}">
                <a16:creationId xmlns:a16="http://schemas.microsoft.com/office/drawing/2014/main" id="{A7568D99-908C-4C94-AADD-5E8FB284D62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24" y="1822771"/>
            <a:ext cx="1638457" cy="1750245"/>
          </a:xfrm>
          <a:prstGeom prst="rect">
            <a:avLst/>
          </a:prstGeom>
          <a:noFill/>
          <a:ln>
            <a:noFill/>
          </a:ln>
        </p:spPr>
      </p:pic>
      <p:pic>
        <p:nvPicPr>
          <p:cNvPr id="8" name="Рисунок 7">
            <a:extLst>
              <a:ext uri="{FF2B5EF4-FFF2-40B4-BE49-F238E27FC236}">
                <a16:creationId xmlns:a16="http://schemas.microsoft.com/office/drawing/2014/main" id="{E7200477-0A21-49F0-8967-3CF5070B6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4811298"/>
            <a:ext cx="2937184" cy="1818102"/>
          </a:xfrm>
          <a:prstGeom prst="rect">
            <a:avLst/>
          </a:prstGeom>
        </p:spPr>
      </p:pic>
      <p:pic>
        <p:nvPicPr>
          <p:cNvPr id="9" name="Объект 7">
            <a:extLst>
              <a:ext uri="{FF2B5EF4-FFF2-40B4-BE49-F238E27FC236}">
                <a16:creationId xmlns:a16="http://schemas.microsoft.com/office/drawing/2014/main" id="{54A37686-8E16-43BD-978D-24A4A7C339C5}"/>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988599" y="228600"/>
            <a:ext cx="2937184" cy="1447637"/>
          </a:xfrm>
        </p:spPr>
      </p:pic>
      <p:pic>
        <p:nvPicPr>
          <p:cNvPr id="10" name="Объект 7">
            <a:extLst>
              <a:ext uri="{FF2B5EF4-FFF2-40B4-BE49-F238E27FC236}">
                <a16:creationId xmlns:a16="http://schemas.microsoft.com/office/drawing/2014/main" id="{A8FDC505-A3B2-40E3-9C45-1A015880FB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4846199"/>
            <a:ext cx="3600400" cy="1892628"/>
          </a:xfrm>
          <a:prstGeom prst="rect">
            <a:avLst/>
          </a:prstGeom>
        </p:spPr>
      </p:pic>
    </p:spTree>
    <p:extLst>
      <p:ext uri="{BB962C8B-B14F-4D97-AF65-F5344CB8AC3E}">
        <p14:creationId xmlns:p14="http://schemas.microsoft.com/office/powerpoint/2010/main" val="626592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73050"/>
            <a:ext cx="7452320" cy="869950"/>
          </a:xfrm>
        </p:spPr>
        <p:txBody>
          <a:bodyPr>
            <a:normAutofit fontScale="90000"/>
          </a:bodyPr>
          <a:lstStyle/>
          <a:p>
            <a:pPr algn="ctr"/>
            <a:r>
              <a:rPr lang="uk-UA" sz="4800" b="1" dirty="0">
                <a:solidFill>
                  <a:schemeClr val="accent2">
                    <a:lumMod val="75000"/>
                  </a:schemeClr>
                </a:solidFill>
              </a:rPr>
              <a:t>Відпуск рецептурних ЛЗ в аптечному закладі</a:t>
            </a:r>
            <a:endParaRPr lang="ru-RU" sz="4800" b="1" dirty="0">
              <a:solidFill>
                <a:schemeClr val="accent2">
                  <a:lumMod val="75000"/>
                </a:schemeClr>
              </a:solidFill>
            </a:endParaRPr>
          </a:p>
        </p:txBody>
      </p:sp>
      <p:sp>
        <p:nvSpPr>
          <p:cNvPr id="3" name="Текст 2"/>
          <p:cNvSpPr>
            <a:spLocks noGrp="1"/>
          </p:cNvSpPr>
          <p:nvPr>
            <p:ph type="body" idx="2"/>
          </p:nvPr>
        </p:nvSpPr>
        <p:spPr>
          <a:xfrm>
            <a:off x="14221" y="1628800"/>
            <a:ext cx="1029387" cy="5197467"/>
          </a:xfrm>
        </p:spPr>
        <p:txBody>
          <a:bodyPr vert="vert270">
            <a:normAutofit fontScale="92500" lnSpcReduction="20000"/>
          </a:bodyPr>
          <a:lstStyle/>
          <a:p>
            <a:pPr algn="ctr"/>
            <a:r>
              <a:rPr lang="uk-UA" sz="5400" b="1" dirty="0">
                <a:solidFill>
                  <a:schemeClr val="accent1">
                    <a:lumMod val="60000"/>
                    <a:lumOff val="40000"/>
                  </a:schemeClr>
                </a:solidFill>
              </a:rPr>
              <a:t>За е-рецептом</a:t>
            </a:r>
          </a:p>
          <a:p>
            <a:pPr algn="ctr"/>
            <a:endParaRPr lang="ru-RU" sz="5400" b="1" dirty="0">
              <a:solidFill>
                <a:schemeClr val="accent1">
                  <a:lumMod val="60000"/>
                  <a:lumOff val="40000"/>
                </a:schemeClr>
              </a:solidFill>
            </a:endParaRPr>
          </a:p>
        </p:txBody>
      </p:sp>
      <p:sp>
        <p:nvSpPr>
          <p:cNvPr id="4" name="Объект 3"/>
          <p:cNvSpPr>
            <a:spLocks noGrp="1"/>
          </p:cNvSpPr>
          <p:nvPr>
            <p:ph sz="quarter" idx="1"/>
          </p:nvPr>
        </p:nvSpPr>
        <p:spPr>
          <a:xfrm>
            <a:off x="1115616" y="1516698"/>
            <a:ext cx="8028384" cy="5584710"/>
          </a:xfrm>
        </p:spPr>
        <p:txBody>
          <a:bodyPr>
            <a:normAutofit fontScale="55000" lnSpcReduction="20000"/>
          </a:bodyPr>
          <a:lstStyle/>
          <a:p>
            <a:pPr lvl="0"/>
            <a:r>
              <a:rPr lang="uk-UA" sz="3200" dirty="0"/>
              <a:t>Якщо на прийомі у лікаря </a:t>
            </a:r>
            <a:r>
              <a:rPr lang="uk-UA" sz="3200" b="1" dirty="0"/>
              <a:t>пацієнт обирає</a:t>
            </a:r>
            <a:r>
              <a:rPr lang="uk-UA" sz="3200" dirty="0"/>
              <a:t>, </a:t>
            </a:r>
            <a:r>
              <a:rPr lang="uk-UA" sz="3200" b="1" dirty="0"/>
              <a:t>електронний рецепт, за яким </a:t>
            </a:r>
            <a:r>
              <a:rPr lang="uk-UA" sz="3200" dirty="0"/>
              <a:t>він бажає придбати ліки в аптеці (за власні кошти);</a:t>
            </a:r>
            <a:endParaRPr lang="uk-UA" sz="2400" dirty="0"/>
          </a:p>
          <a:p>
            <a:pPr lvl="0"/>
            <a:r>
              <a:rPr lang="uk-UA" sz="3200" dirty="0"/>
              <a:t>Лікар виписує пацієнту е-рецепт шляхом внесення відповідного запису до Реєстру та за потреби роздруковує інформаційну довідку до нього.</a:t>
            </a:r>
            <a:endParaRPr lang="uk-UA" sz="2400" dirty="0"/>
          </a:p>
          <a:p>
            <a:pPr marL="0" indent="0">
              <a:buNone/>
            </a:pPr>
            <a:r>
              <a:rPr lang="uk-UA" sz="3200" b="1" dirty="0"/>
              <a:t>! Ця довідка більше не прирівнюється до рецепта!</a:t>
            </a:r>
          </a:p>
          <a:p>
            <a:pPr marL="0" indent="0">
              <a:buNone/>
            </a:pPr>
            <a:r>
              <a:rPr lang="uk-UA" sz="3200" b="1" dirty="0"/>
              <a:t>! Якщо технічна можливість відсутня – лікар виписує паперовий рецепт!</a:t>
            </a:r>
            <a:endParaRPr lang="uk-UA" sz="2400" dirty="0"/>
          </a:p>
          <a:p>
            <a:pPr lvl="0"/>
            <a:r>
              <a:rPr lang="uk-UA" sz="3200" dirty="0"/>
              <a:t>При виписуванні е-рецепта пацієнт отримує </a:t>
            </a:r>
            <a:r>
              <a:rPr lang="uk-UA" sz="3200" b="1" i="1" dirty="0">
                <a:effectLst>
                  <a:outerShdw blurRad="38100" dist="38100" dir="2700000" algn="tl">
                    <a:srgbClr val="000000">
                      <a:alpha val="43137"/>
                    </a:srgbClr>
                  </a:outerShdw>
                </a:effectLst>
              </a:rPr>
              <a:t>номер рецепта та код підтвердження. </a:t>
            </a:r>
            <a:r>
              <a:rPr lang="uk-UA" sz="3200" dirty="0"/>
              <a:t>Інформація надсилається на номер телефону пацієнта, </a:t>
            </a:r>
            <a:r>
              <a:rPr lang="uk-UA" sz="3200" u="sng" dirty="0"/>
              <a:t>а за його відсутності – в обов’язковому порядку надається  інформаційна довідка. </a:t>
            </a:r>
            <a:endParaRPr lang="uk-UA" sz="2400" u="sng" dirty="0"/>
          </a:p>
          <a:p>
            <a:pPr lvl="0"/>
            <a:r>
              <a:rPr lang="uk-UA" sz="3200" dirty="0"/>
              <a:t>Пацієнт зможе погасити е-рецепт  в аптеці, яка підключена до ЕСОЗ.</a:t>
            </a:r>
          </a:p>
          <a:p>
            <a:pPr marL="0" indent="0">
              <a:buNone/>
            </a:pPr>
            <a:r>
              <a:rPr lang="uk-UA" sz="3300" b="1" dirty="0">
                <a:solidFill>
                  <a:srgbClr val="FF0000"/>
                </a:solidFill>
              </a:rPr>
              <a:t>! Електронний рецепт виписується на кожне найменування лікарського засобу за МНН</a:t>
            </a:r>
            <a:r>
              <a:rPr lang="uk-UA" sz="3300" b="1" dirty="0"/>
              <a:t> </a:t>
            </a:r>
          </a:p>
          <a:p>
            <a:pPr marL="0" indent="0">
              <a:buNone/>
            </a:pPr>
            <a:r>
              <a:rPr lang="uk-UA" sz="3200" b="1" dirty="0"/>
              <a:t>Відпуск лікарських засобів поза ЕСОЗ (за інформаційною довідкою) не допускається!</a:t>
            </a:r>
            <a:endParaRPr lang="uk-UA" sz="2400" dirty="0"/>
          </a:p>
          <a:p>
            <a:pPr marL="0" indent="0">
              <a:buNone/>
            </a:pPr>
            <a:r>
              <a:rPr lang="uk-UA" sz="3200" b="1" dirty="0"/>
              <a:t>! Відпуск лікарських засобів поза ЕСОЗ можливий лише за паперовим рецептом, а після відпуску за цими рецептами не потрібно фіксувати факт відпуску в ЕСОЗ!</a:t>
            </a:r>
            <a:endParaRPr lang="uk-UA" sz="2400" dirty="0"/>
          </a:p>
          <a:p>
            <a:pPr lvl="0"/>
            <a:r>
              <a:rPr lang="uk-UA" sz="3200" dirty="0"/>
              <a:t>Пацієнт обирає серед запропонованих варіантів торгову назву препарату, керуючись власним вибором та фінансовими можливостями. </a:t>
            </a:r>
            <a:endParaRPr lang="uk-UA" sz="2400" dirty="0"/>
          </a:p>
          <a:p>
            <a:pPr lvl="1"/>
            <a:endParaRPr lang="ru-RU" dirty="0"/>
          </a:p>
        </p:txBody>
      </p:sp>
      <p:sp>
        <p:nvSpPr>
          <p:cNvPr id="5" name="Номер слайда 4"/>
          <p:cNvSpPr>
            <a:spLocks noGrp="1"/>
          </p:cNvSpPr>
          <p:nvPr>
            <p:ph type="sldNum" sz="quarter" idx="12"/>
          </p:nvPr>
        </p:nvSpPr>
        <p:spPr/>
        <p:txBody>
          <a:bodyPr>
            <a:normAutofit fontScale="85000" lnSpcReduction="20000"/>
          </a:bodyPr>
          <a:lstStyle/>
          <a:p>
            <a:fld id="{9B7E6447-8051-4D41-A031-1CC23EBE851F}" type="slidenum">
              <a:rPr lang="ru-RU" smtClean="0"/>
              <a:pPr/>
              <a:t>30</a:t>
            </a:fld>
            <a:endParaRPr lang="ru-RU"/>
          </a:p>
        </p:txBody>
      </p:sp>
      <p:pic>
        <p:nvPicPr>
          <p:cNvPr id="6" name="Содержимое 3" descr="D:\Apteka_ OPV\логотип\Aptechne_obyednannya_LOGO.jpg">
            <a:extLst>
              <a:ext uri="{FF2B5EF4-FFF2-40B4-BE49-F238E27FC236}">
                <a16:creationId xmlns:a16="http://schemas.microsoft.com/office/drawing/2014/main" id="{EB1F7E13-AEDA-4090-AFA9-8B94A234668E}"/>
              </a:ext>
            </a:extLst>
          </p:cNvPr>
          <p:cNvPicPr>
            <a:picLocks/>
          </p:cNvPicPr>
          <p:nvPr/>
        </p:nvPicPr>
        <p:blipFill>
          <a:blip r:embed="rId2" cstate="print"/>
          <a:srcRect/>
          <a:stretch>
            <a:fillRect/>
          </a:stretch>
        </p:blipFill>
        <p:spPr bwMode="auto">
          <a:xfrm>
            <a:off x="107504" y="139283"/>
            <a:ext cx="1115616" cy="1052736"/>
          </a:xfrm>
          <a:prstGeom prst="rect">
            <a:avLst/>
          </a:prstGeom>
          <a:noFill/>
          <a:ln w="9525">
            <a:noFill/>
            <a:miter lim="800000"/>
            <a:headEnd/>
            <a:tailEnd/>
          </a:ln>
        </p:spPr>
      </p:pic>
    </p:spTree>
    <p:extLst>
      <p:ext uri="{BB962C8B-B14F-4D97-AF65-F5344CB8AC3E}">
        <p14:creationId xmlns:p14="http://schemas.microsoft.com/office/powerpoint/2010/main" val="324369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3600" b="1" dirty="0">
                <a:solidFill>
                  <a:schemeClr val="accent2">
                    <a:lumMod val="75000"/>
                  </a:schemeClr>
                </a:solidFill>
              </a:rPr>
              <a:t>Особливості виписування </a:t>
            </a:r>
            <a:br>
              <a:rPr lang="uk-UA" sz="3600" b="1" dirty="0">
                <a:solidFill>
                  <a:schemeClr val="accent2">
                    <a:lumMod val="75000"/>
                  </a:schemeClr>
                </a:solidFill>
              </a:rPr>
            </a:br>
            <a:r>
              <a:rPr lang="uk-UA" sz="3600" b="1" dirty="0">
                <a:solidFill>
                  <a:schemeClr val="accent2">
                    <a:lumMod val="75000"/>
                  </a:schemeClr>
                </a:solidFill>
              </a:rPr>
              <a:t>Е-РЕЦЕПТІВ</a:t>
            </a:r>
            <a:endParaRPr lang="ru-RU" sz="3600" b="1" i="1" dirty="0">
              <a:solidFill>
                <a:schemeClr val="accent2">
                  <a:lumMod val="75000"/>
                </a:schemeClr>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normAutofit fontScale="85000" lnSpcReduction="20000"/>
          </a:bodyPr>
          <a:lstStyle/>
          <a:p>
            <a:fld id="{9B7E6447-8051-4D41-A031-1CC23EBE851F}" type="slidenum">
              <a:rPr lang="ru-RU" smtClean="0"/>
              <a:pPr/>
              <a:t>31</a:t>
            </a:fld>
            <a:endParaRPr lang="ru-RU"/>
          </a:p>
        </p:txBody>
      </p:sp>
      <p:sp>
        <p:nvSpPr>
          <p:cNvPr id="7" name="Объект 2"/>
          <p:cNvSpPr>
            <a:spLocks noGrp="1"/>
          </p:cNvSpPr>
          <p:nvPr>
            <p:ph sz="quarter" idx="1"/>
          </p:nvPr>
        </p:nvSpPr>
        <p:spPr>
          <a:xfrm>
            <a:off x="612648" y="1628800"/>
            <a:ext cx="8153400" cy="4824536"/>
          </a:xfrm>
        </p:spPr>
        <p:txBody>
          <a:bodyPr>
            <a:normAutofit fontScale="85000" lnSpcReduction="20000"/>
          </a:bodyPr>
          <a:lstStyle/>
          <a:p>
            <a:pPr algn="just"/>
            <a:r>
              <a:rPr lang="uk-UA" b="1" dirty="0"/>
              <a:t>У разі необхідності (відрядження, відпустка тощо)</a:t>
            </a:r>
            <a:r>
              <a:rPr lang="uk-UA" dirty="0"/>
              <a:t> дозволяється виписувати пацієнтам в одному рецепті ЛЗ (крім наркотичних (психотропних) ЛЗ) в кількості, призначеній на </a:t>
            </a:r>
            <a:r>
              <a:rPr lang="uk-UA" b="1" dirty="0"/>
              <a:t>курс лікування до дев’яноста календарних днів</a:t>
            </a:r>
            <a:r>
              <a:rPr lang="uk-UA" dirty="0"/>
              <a:t>, </a:t>
            </a:r>
            <a:r>
              <a:rPr lang="uk-UA" b="1" dirty="0"/>
              <a:t>враховуючи норми відпуску.</a:t>
            </a:r>
          </a:p>
          <a:p>
            <a:pPr algn="just"/>
            <a:r>
              <a:rPr lang="uk-UA" b="1" dirty="0"/>
              <a:t>Пацієнтам із хронічними захворюваннями </a:t>
            </a:r>
            <a:r>
              <a:rPr lang="uk-UA" dirty="0"/>
              <a:t>дозволяється виписувати рецепт на ЛЗ, що містить фенобарбітал у кількості, яка не перевищує гранично допустиму, в суміші з іншими лікарськими засобами, які відпускаються з аптечних закладів за рецептом, </a:t>
            </a:r>
            <a:r>
              <a:rPr lang="uk-UA" b="1" dirty="0"/>
              <a:t>на курс лікування до тридцяти календарних днів.</a:t>
            </a:r>
          </a:p>
          <a:p>
            <a:pPr algn="just"/>
            <a:r>
              <a:rPr lang="uk-UA" b="1" dirty="0"/>
              <a:t>Рецепт на тест-смужки</a:t>
            </a:r>
            <a:r>
              <a:rPr lang="uk-UA" dirty="0"/>
              <a:t> для </a:t>
            </a:r>
            <a:r>
              <a:rPr lang="uk-UA" dirty="0" err="1"/>
              <a:t>глюкометрів</a:t>
            </a:r>
            <a:r>
              <a:rPr lang="uk-UA" dirty="0"/>
              <a:t> виписується з розрахунку 5шт/день на курс </a:t>
            </a:r>
            <a:r>
              <a:rPr lang="uk-UA" b="1" dirty="0"/>
              <a:t>до дев’яноста календарних днів.</a:t>
            </a:r>
          </a:p>
        </p:txBody>
      </p:sp>
      <p:pic>
        <p:nvPicPr>
          <p:cNvPr id="5" name="Содержимое 3" descr="D:\Apteka_ OPV\логотип\Aptechne_obyednannya_LOGO.jpg">
            <a:extLst>
              <a:ext uri="{FF2B5EF4-FFF2-40B4-BE49-F238E27FC236}">
                <a16:creationId xmlns:a16="http://schemas.microsoft.com/office/drawing/2014/main" id="{F6B57F75-5BC7-4B2D-828F-02C529D76743}"/>
              </a:ext>
            </a:extLst>
          </p:cNvPr>
          <p:cNvPicPr>
            <a:picLocks/>
          </p:cNvPicPr>
          <p:nvPr/>
        </p:nvPicPr>
        <p:blipFill>
          <a:blip r:embed="rId3" cstate="print"/>
          <a:srcRect/>
          <a:stretch>
            <a:fillRect/>
          </a:stretch>
        </p:blipFill>
        <p:spPr bwMode="auto">
          <a:xfrm>
            <a:off x="107504" y="139283"/>
            <a:ext cx="1115616" cy="1052736"/>
          </a:xfrm>
          <a:prstGeom prst="rect">
            <a:avLst/>
          </a:prstGeom>
          <a:noFill/>
          <a:ln w="9525">
            <a:noFill/>
            <a:miter lim="800000"/>
            <a:headEnd/>
            <a:tailEnd/>
          </a:ln>
        </p:spPr>
      </p:pic>
    </p:spTree>
    <p:extLst>
      <p:ext uri="{BB962C8B-B14F-4D97-AF65-F5344CB8AC3E}">
        <p14:creationId xmlns:p14="http://schemas.microsoft.com/office/powerpoint/2010/main" val="531778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A4D70C-27A6-4F04-A3E9-CF36E59E523C}"/>
              </a:ext>
            </a:extLst>
          </p:cNvPr>
          <p:cNvSpPr>
            <a:spLocks noGrp="1"/>
          </p:cNvSpPr>
          <p:nvPr>
            <p:ph type="title"/>
          </p:nvPr>
        </p:nvSpPr>
        <p:spPr>
          <a:xfrm>
            <a:off x="1547664" y="228600"/>
            <a:ext cx="7218384" cy="990600"/>
          </a:xfrm>
        </p:spPr>
        <p:txBody>
          <a:bodyPr>
            <a:normAutofit fontScale="90000"/>
          </a:bodyPr>
          <a:lstStyle/>
          <a:p>
            <a:r>
              <a:rPr lang="uk-UA" sz="3600" b="1" i="1" dirty="0">
                <a:solidFill>
                  <a:srgbClr val="FF0000"/>
                </a:solidFill>
              </a:rPr>
              <a:t>Як діє фармацевт, якщо побачив помилку в рецепті</a:t>
            </a:r>
            <a:endParaRPr lang="uk-UA" sz="3600" dirty="0">
              <a:solidFill>
                <a:srgbClr val="FF0000"/>
              </a:solidFill>
            </a:endParaRPr>
          </a:p>
        </p:txBody>
      </p:sp>
      <p:sp>
        <p:nvSpPr>
          <p:cNvPr id="3" name="Номер слайда 2">
            <a:extLst>
              <a:ext uri="{FF2B5EF4-FFF2-40B4-BE49-F238E27FC236}">
                <a16:creationId xmlns:a16="http://schemas.microsoft.com/office/drawing/2014/main" id="{B079C18A-58B2-4CC6-A6AF-94AC2B2C04C2}"/>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32</a:t>
            </a:fld>
            <a:endParaRPr lang="ru-RU"/>
          </a:p>
        </p:txBody>
      </p:sp>
      <p:sp>
        <p:nvSpPr>
          <p:cNvPr id="4" name="Объект 3">
            <a:extLst>
              <a:ext uri="{FF2B5EF4-FFF2-40B4-BE49-F238E27FC236}">
                <a16:creationId xmlns:a16="http://schemas.microsoft.com/office/drawing/2014/main" id="{E71828E4-70DE-42F8-BBB5-D8FC31928C75}"/>
              </a:ext>
            </a:extLst>
          </p:cNvPr>
          <p:cNvSpPr>
            <a:spLocks noGrp="1"/>
          </p:cNvSpPr>
          <p:nvPr>
            <p:ph sz="quarter" idx="1"/>
          </p:nvPr>
        </p:nvSpPr>
        <p:spPr>
          <a:xfrm>
            <a:off x="612648" y="1600200"/>
            <a:ext cx="8153400" cy="4925144"/>
          </a:xfrm>
        </p:spPr>
        <p:txBody>
          <a:bodyPr>
            <a:normAutofit fontScale="77500" lnSpcReduction="20000"/>
          </a:bodyPr>
          <a:lstStyle/>
          <a:p>
            <a:pPr marL="0" indent="0" algn="just" fontAlgn="t">
              <a:buNone/>
            </a:pPr>
            <a:r>
              <a:rPr lang="uk-UA" dirty="0"/>
              <a:t>✔Рецепт виписаний з порушенням вимог Правил виписування рецептів на лікарські засоби, містить несумісні лікарські засоби та/або помилки, зокрема в дозі лікарського засобу, та /або строк дії якого закінчився </a:t>
            </a:r>
            <a:r>
              <a:rPr lang="uk-UA" b="1" i="1" dirty="0">
                <a:solidFill>
                  <a:srgbClr val="FF0000"/>
                </a:solidFill>
                <a:effectLst>
                  <a:outerShdw blurRad="38100" dist="38100" dir="2700000" algn="tl">
                    <a:srgbClr val="000000">
                      <a:alpha val="43137"/>
                    </a:srgbClr>
                  </a:outerShdw>
                </a:effectLst>
              </a:rPr>
              <a:t>вважається недійсним!!!</a:t>
            </a:r>
          </a:p>
          <a:p>
            <a:pPr marL="0" indent="0" fontAlgn="t">
              <a:buNone/>
            </a:pPr>
            <a:endParaRPr lang="uk-UA" b="1" dirty="0">
              <a:solidFill>
                <a:srgbClr val="FF0000"/>
              </a:solidFill>
              <a:effectLst>
                <a:outerShdw blurRad="38100" dist="38100" dir="2700000" algn="tl">
                  <a:srgbClr val="000000">
                    <a:alpha val="43137"/>
                  </a:srgbClr>
                </a:outerShdw>
              </a:effectLst>
            </a:endParaRPr>
          </a:p>
          <a:p>
            <a:pPr marL="0" indent="0" fontAlgn="t">
              <a:buNone/>
            </a:pPr>
            <a:r>
              <a:rPr lang="uk-UA" b="1" dirty="0">
                <a:solidFill>
                  <a:srgbClr val="FF0000"/>
                </a:solidFill>
                <a:effectLst>
                  <a:outerShdw blurRad="38100" dist="38100" dir="2700000" algn="tl">
                    <a:srgbClr val="000000">
                      <a:alpha val="43137"/>
                    </a:srgbClr>
                  </a:outerShdw>
                </a:effectLst>
              </a:rPr>
              <a:t>Фармацевт також має право скасувати електронний рецепт якщо він є недійсним</a:t>
            </a:r>
            <a:r>
              <a:rPr lang="uk-UA" dirty="0"/>
              <a:t>! (нещодавно в ЕСОЗ з'явилась така функція)</a:t>
            </a:r>
          </a:p>
          <a:p>
            <a:pPr marL="0" indent="0" fontAlgn="t">
              <a:buNone/>
            </a:pPr>
            <a:r>
              <a:rPr lang="uk-UA" dirty="0"/>
              <a:t>✔Під час скасування е-рецепту фармацевт повинен вказати підстави для визнання рецепту недійсним. </a:t>
            </a:r>
          </a:p>
          <a:p>
            <a:pPr marL="0" indent="0" fontAlgn="t">
              <a:buNone/>
            </a:pPr>
            <a:r>
              <a:rPr lang="uk-UA" dirty="0"/>
              <a:t>✔Після скасування рецепту в ЕСОЗ фармацевт має повідомити пацієнта про необхідність повторно звернутися до лікаря задля призначення необхідного лікарського засобу та виписки нового рецепта. </a:t>
            </a:r>
          </a:p>
          <a:p>
            <a:endParaRPr lang="uk-UA" dirty="0"/>
          </a:p>
          <a:p>
            <a:r>
              <a:rPr lang="uk-UA" dirty="0"/>
              <a:t>Також якщо у </a:t>
            </a:r>
          </a:p>
        </p:txBody>
      </p:sp>
      <p:pic>
        <p:nvPicPr>
          <p:cNvPr id="5" name="Содержимое 3" descr="D:\Apteka_ OPV\логотип\Aptechne_obyednannya_LOGO.jpg">
            <a:extLst>
              <a:ext uri="{FF2B5EF4-FFF2-40B4-BE49-F238E27FC236}">
                <a16:creationId xmlns:a16="http://schemas.microsoft.com/office/drawing/2014/main" id="{18E21B88-1125-4F9C-B5EC-EA528E65B0DF}"/>
              </a:ext>
            </a:extLst>
          </p:cNvPr>
          <p:cNvPicPr>
            <a:picLocks/>
          </p:cNvPicPr>
          <p:nvPr/>
        </p:nvPicPr>
        <p:blipFill>
          <a:blip r:embed="rId2" cstate="print"/>
          <a:srcRect/>
          <a:stretch>
            <a:fillRect/>
          </a:stretch>
        </p:blipFill>
        <p:spPr bwMode="auto">
          <a:xfrm>
            <a:off x="206113" y="136646"/>
            <a:ext cx="1115616" cy="1052736"/>
          </a:xfrm>
          <a:prstGeom prst="rect">
            <a:avLst/>
          </a:prstGeom>
          <a:noFill/>
          <a:ln w="9525">
            <a:noFill/>
            <a:miter lim="800000"/>
            <a:headEnd/>
            <a:tailEnd/>
          </a:ln>
        </p:spPr>
      </p:pic>
      <p:pic>
        <p:nvPicPr>
          <p:cNvPr id="6" name="Рисунок 5">
            <a:extLst>
              <a:ext uri="{FF2B5EF4-FFF2-40B4-BE49-F238E27FC236}">
                <a16:creationId xmlns:a16="http://schemas.microsoft.com/office/drawing/2014/main" id="{066E10B7-3224-475F-A96C-8BAC4E02AE76}"/>
              </a:ext>
            </a:extLst>
          </p:cNvPr>
          <p:cNvPicPr>
            <a:picLocks noChangeAspect="1"/>
          </p:cNvPicPr>
          <p:nvPr/>
        </p:nvPicPr>
        <p:blipFill>
          <a:blip r:embed="rId3"/>
          <a:stretch>
            <a:fillRect/>
          </a:stretch>
        </p:blipFill>
        <p:spPr>
          <a:xfrm>
            <a:off x="266700" y="5159877"/>
            <a:ext cx="2981202" cy="1536325"/>
          </a:xfrm>
          <a:prstGeom prst="rect">
            <a:avLst/>
          </a:prstGeom>
        </p:spPr>
      </p:pic>
      <p:sp>
        <p:nvSpPr>
          <p:cNvPr id="7" name="Объект 3">
            <a:extLst>
              <a:ext uri="{FF2B5EF4-FFF2-40B4-BE49-F238E27FC236}">
                <a16:creationId xmlns:a16="http://schemas.microsoft.com/office/drawing/2014/main" id="{939A5A2E-11B1-4D1C-B17E-EADA05521E76}"/>
              </a:ext>
            </a:extLst>
          </p:cNvPr>
          <p:cNvSpPr txBox="1">
            <a:spLocks/>
          </p:cNvSpPr>
          <p:nvPr/>
        </p:nvSpPr>
        <p:spPr>
          <a:xfrm>
            <a:off x="2904626" y="5159877"/>
            <a:ext cx="6249516" cy="1702566"/>
          </a:xfrm>
          <a:prstGeom prst="rect">
            <a:avLst/>
          </a:prstGeom>
        </p:spPr>
        <p:txBody>
          <a:bodyPr vert="horz">
            <a:normAutofit fontScale="5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uk-UA" dirty="0"/>
          </a:p>
          <a:p>
            <a:r>
              <a:rPr lang="uk-UA" dirty="0"/>
              <a:t>Також якщо у фармацевта виникають сумніви, чи є помилка в е-рецепті, то можна звернутися до МІС і уточнити це.</a:t>
            </a:r>
          </a:p>
          <a:p>
            <a:r>
              <a:rPr lang="uk-UA" dirty="0"/>
              <a:t>По питанні некоректно виписаного е-рецепта по програмі Реімбурсації, можна звернутися до НСЗУ і уточнити це тел.16-77</a:t>
            </a:r>
          </a:p>
          <a:p>
            <a:endParaRPr lang="uk-UA" dirty="0"/>
          </a:p>
        </p:txBody>
      </p:sp>
    </p:spTree>
    <p:extLst>
      <p:ext uri="{BB962C8B-B14F-4D97-AF65-F5344CB8AC3E}">
        <p14:creationId xmlns:p14="http://schemas.microsoft.com/office/powerpoint/2010/main" val="1007624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normAutofit fontScale="85000" lnSpcReduction="20000"/>
          </a:bodyPr>
          <a:lstStyle/>
          <a:p>
            <a:fld id="{9B7E6447-8051-4D41-A031-1CC23EBE851F}" type="slidenum">
              <a:rPr lang="ru-RU" smtClean="0"/>
              <a:pPr/>
              <a:t>33</a:t>
            </a:fld>
            <a:endParaRPr lang="ru-RU"/>
          </a:p>
        </p:txBody>
      </p:sp>
      <p:sp>
        <p:nvSpPr>
          <p:cNvPr id="4" name="Содержимое 3"/>
          <p:cNvSpPr>
            <a:spLocks noGrp="1"/>
          </p:cNvSpPr>
          <p:nvPr>
            <p:ph sz="quarter" idx="1"/>
          </p:nvPr>
        </p:nvSpPr>
        <p:spPr>
          <a:xfrm>
            <a:off x="0" y="1600200"/>
            <a:ext cx="9144000" cy="5257800"/>
          </a:xfrm>
        </p:spPr>
        <p:txBody>
          <a:bodyPr>
            <a:normAutofit fontScale="77500" lnSpcReduction="20000"/>
          </a:bodyPr>
          <a:lstStyle/>
          <a:p>
            <a:pPr algn="just"/>
            <a:r>
              <a:rPr lang="uk-UA" dirty="0"/>
              <a:t>— МНН, яке виписує лікар в рецепті, і препарати, які за цим рецептом відпускаються, сформовані на основі Реєстру лікарських засобів </a:t>
            </a:r>
            <a:r>
              <a:rPr lang="en-US" dirty="0">
                <a:hlinkClick r:id="rId2"/>
              </a:rPr>
              <a:t>http://www.drlz.com.ua/ibp/ddsite.nsf/all/shlist?opendocument</a:t>
            </a:r>
            <a:r>
              <a:rPr lang="uk-UA" dirty="0"/>
              <a:t>. Однак важливу роль відіграє те, як власник реєстраційного посвідчення сформував пакет документів та подав їх під час державної реєстрації лікарського засобу. Оскільки часто виникають ситуації, коли на реєстрацію подаються препарати із зазначенням лікарської форми, дещо відмінної від більшості представлених препаратів з цією ж діючою речовиною. </a:t>
            </a:r>
          </a:p>
          <a:p>
            <a:pPr marL="0" indent="0" algn="just">
              <a:buNone/>
            </a:pPr>
            <a:r>
              <a:rPr lang="uk-UA" dirty="0"/>
              <a:t>Наприклад, якщо в більшості випадків препарат зареєстровано як порошок для ін’єкцій, але певний виробник подав під час державної реєстрації його як порошок для </a:t>
            </a:r>
            <a:r>
              <a:rPr lang="uk-UA" dirty="0" err="1"/>
              <a:t>інфузій</a:t>
            </a:r>
            <a:r>
              <a:rPr lang="uk-UA" dirty="0"/>
              <a:t> та ін’єкцій. У таких випадках, якщо лікар зазначив в е-рецепті препарат як порошок для ін'єкцій, то в аптечному закладі під час пошуку відповідного лікарського засобу відображатиметься саме порошок для ін’єкцій. </a:t>
            </a:r>
            <a:r>
              <a:rPr lang="uk-UA" b="1" dirty="0"/>
              <a:t>Адже через відмінну лікарську форму для ЕСОЗ це різні препарати. Тому в таких випадках ПОТРІБНО звірятися з Реєстром лікарських засобів або звертатися до МІС за роз’ясненнями.</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0"/>
            <a:ext cx="2857500" cy="1600200"/>
          </a:xfrm>
          <a:prstGeom prst="rect">
            <a:avLst/>
          </a:prstGeom>
        </p:spPr>
      </p:pic>
      <p:sp>
        <p:nvSpPr>
          <p:cNvPr id="6" name="Прямоугольник 5">
            <a:extLst>
              <a:ext uri="{FF2B5EF4-FFF2-40B4-BE49-F238E27FC236}">
                <a16:creationId xmlns:a16="http://schemas.microsoft.com/office/drawing/2014/main" id="{56F23E25-DBAB-44AF-BB12-15E1E6EE458B}"/>
              </a:ext>
            </a:extLst>
          </p:cNvPr>
          <p:cNvSpPr/>
          <p:nvPr/>
        </p:nvSpPr>
        <p:spPr>
          <a:xfrm>
            <a:off x="179512" y="135245"/>
            <a:ext cx="6264696" cy="1200329"/>
          </a:xfrm>
          <a:prstGeom prst="rect">
            <a:avLst/>
          </a:prstGeom>
        </p:spPr>
        <p:txBody>
          <a:bodyPr wrap="square">
            <a:spAutoFit/>
          </a:bodyPr>
          <a:lstStyle/>
          <a:p>
            <a:r>
              <a:rPr lang="uk-UA" b="1" i="1" dirty="0">
                <a:solidFill>
                  <a:srgbClr val="FF0000"/>
                </a:solidFill>
              </a:rPr>
              <a:t>Якщо при відпуску е-рецепта виникають проблеми із запропонованим переліком лікарських засобів для відпуску, бо не всі препарати є в ЕСОЗ. Чи буде цей перелік ліків оновлюватися?</a:t>
            </a:r>
            <a:endParaRPr lang="uk-UA"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D958A6-D6B3-4008-AC46-8FA18C613A7E}"/>
              </a:ext>
            </a:extLst>
          </p:cNvPr>
          <p:cNvSpPr>
            <a:spLocks noGrp="1"/>
          </p:cNvSpPr>
          <p:nvPr>
            <p:ph type="title"/>
          </p:nvPr>
        </p:nvSpPr>
        <p:spPr>
          <a:xfrm>
            <a:off x="1547664" y="228600"/>
            <a:ext cx="7218384" cy="990600"/>
          </a:xfrm>
        </p:spPr>
        <p:txBody>
          <a:bodyPr>
            <a:normAutofit/>
          </a:bodyPr>
          <a:lstStyle/>
          <a:p>
            <a:r>
              <a:rPr lang="uk-UA" sz="2800" b="1" i="1" dirty="0">
                <a:solidFill>
                  <a:schemeClr val="accent2">
                    <a:lumMod val="75000"/>
                  </a:schemeClr>
                </a:solidFill>
                <a:effectLst>
                  <a:outerShdw blurRad="38100" dist="38100" dir="2700000" algn="tl">
                    <a:srgbClr val="000000">
                      <a:alpha val="43137"/>
                    </a:srgbClr>
                  </a:outerShdw>
                </a:effectLst>
              </a:rPr>
              <a:t>Електронна карта відпуску наркотичних (психотропних) лікарських засобів</a:t>
            </a:r>
          </a:p>
        </p:txBody>
      </p:sp>
      <p:sp>
        <p:nvSpPr>
          <p:cNvPr id="3" name="Номер слайда 2">
            <a:extLst>
              <a:ext uri="{FF2B5EF4-FFF2-40B4-BE49-F238E27FC236}">
                <a16:creationId xmlns:a16="http://schemas.microsoft.com/office/drawing/2014/main" id="{436917CD-0F80-43AA-95DB-752E97C51D84}"/>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34</a:t>
            </a:fld>
            <a:endParaRPr lang="ru-RU"/>
          </a:p>
        </p:txBody>
      </p:sp>
      <p:pic>
        <p:nvPicPr>
          <p:cNvPr id="5" name="Содержимое 3" descr="D:\Apteka_ OPV\логотип\Aptechne_obyednannya_LOGO.jpg">
            <a:extLst>
              <a:ext uri="{FF2B5EF4-FFF2-40B4-BE49-F238E27FC236}">
                <a16:creationId xmlns:a16="http://schemas.microsoft.com/office/drawing/2014/main" id="{A33516FA-575A-468D-BA1F-86F967B8CF2E}"/>
              </a:ext>
            </a:extLst>
          </p:cNvPr>
          <p:cNvPicPr>
            <a:picLocks/>
          </p:cNvPicPr>
          <p:nvPr/>
        </p:nvPicPr>
        <p:blipFill>
          <a:blip r:embed="rId2" cstate="print"/>
          <a:srcRect/>
          <a:stretch>
            <a:fillRect/>
          </a:stretch>
        </p:blipFill>
        <p:spPr bwMode="auto">
          <a:xfrm>
            <a:off x="206113" y="136646"/>
            <a:ext cx="1115616" cy="1052736"/>
          </a:xfrm>
          <a:prstGeom prst="rect">
            <a:avLst/>
          </a:prstGeom>
          <a:noFill/>
          <a:ln w="9525">
            <a:noFill/>
            <a:miter lim="800000"/>
            <a:headEnd/>
            <a:tailEnd/>
          </a:ln>
        </p:spPr>
      </p:pic>
      <p:pic>
        <p:nvPicPr>
          <p:cNvPr id="6" name="Объект 5">
            <a:extLst>
              <a:ext uri="{FF2B5EF4-FFF2-40B4-BE49-F238E27FC236}">
                <a16:creationId xmlns:a16="http://schemas.microsoft.com/office/drawing/2014/main" id="{F214B4D2-F255-4B6F-9FF5-FDC96896FB7C}"/>
              </a:ext>
            </a:extLst>
          </p:cNvPr>
          <p:cNvPicPr>
            <a:picLocks noGrp="1"/>
          </p:cNvPicPr>
          <p:nvPr>
            <p:ph sz="quarter" idx="1"/>
          </p:nvPr>
        </p:nvPicPr>
        <p:blipFill rotWithShape="1">
          <a:blip r:embed="rId3"/>
          <a:srcRect l="6598" t="25513" r="7003" b="7741"/>
          <a:stretch/>
        </p:blipFill>
        <p:spPr bwMode="auto">
          <a:xfrm>
            <a:off x="412226" y="1272222"/>
            <a:ext cx="8731774" cy="54491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3753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436917CD-0F80-43AA-95DB-752E97C51D84}"/>
              </a:ext>
            </a:extLst>
          </p:cNvPr>
          <p:cNvSpPr>
            <a:spLocks noGrp="1"/>
          </p:cNvSpPr>
          <p:nvPr>
            <p:ph type="sldNum" sz="quarter" idx="12"/>
          </p:nvPr>
        </p:nvSpPr>
        <p:spPr/>
        <p:txBody>
          <a:bodyPr>
            <a:normAutofit/>
          </a:bodyPr>
          <a:lstStyle/>
          <a:p>
            <a:fld id="{9B7E6447-8051-4D41-A031-1CC23EBE851F}" type="slidenum">
              <a:rPr lang="ru-RU" smtClean="0"/>
              <a:pPr/>
              <a:t>35</a:t>
            </a:fld>
            <a:endParaRPr lang="ru-RU"/>
          </a:p>
        </p:txBody>
      </p:sp>
      <p:graphicFrame>
        <p:nvGraphicFramePr>
          <p:cNvPr id="7" name="Таблица 6">
            <a:extLst>
              <a:ext uri="{FF2B5EF4-FFF2-40B4-BE49-F238E27FC236}">
                <a16:creationId xmlns:a16="http://schemas.microsoft.com/office/drawing/2014/main" id="{40FE1D42-95F6-4E39-BE35-18736D256BA8}"/>
              </a:ext>
            </a:extLst>
          </p:cNvPr>
          <p:cNvGraphicFramePr>
            <a:graphicFrameLocks noGrp="1"/>
          </p:cNvGraphicFramePr>
          <p:nvPr>
            <p:extLst>
              <p:ext uri="{D42A27DB-BD31-4B8C-83A1-F6EECF244321}">
                <p14:modId xmlns:p14="http://schemas.microsoft.com/office/powerpoint/2010/main" val="893059765"/>
              </p:ext>
            </p:extLst>
          </p:nvPr>
        </p:nvGraphicFramePr>
        <p:xfrm>
          <a:off x="607609" y="44625"/>
          <a:ext cx="8352931" cy="6637052"/>
        </p:xfrm>
        <a:graphic>
          <a:graphicData uri="http://schemas.openxmlformats.org/drawingml/2006/table">
            <a:tbl>
              <a:tblPr firstRow="1" firstCol="1" bandRow="1"/>
              <a:tblGrid>
                <a:gridCol w="435999">
                  <a:extLst>
                    <a:ext uri="{9D8B030D-6E8A-4147-A177-3AD203B41FA5}">
                      <a16:colId xmlns:a16="http://schemas.microsoft.com/office/drawing/2014/main" val="2631178297"/>
                    </a:ext>
                  </a:extLst>
                </a:gridCol>
                <a:gridCol w="3286335">
                  <a:extLst>
                    <a:ext uri="{9D8B030D-6E8A-4147-A177-3AD203B41FA5}">
                      <a16:colId xmlns:a16="http://schemas.microsoft.com/office/drawing/2014/main" val="3647049145"/>
                    </a:ext>
                  </a:extLst>
                </a:gridCol>
                <a:gridCol w="3168302">
                  <a:extLst>
                    <a:ext uri="{9D8B030D-6E8A-4147-A177-3AD203B41FA5}">
                      <a16:colId xmlns:a16="http://schemas.microsoft.com/office/drawing/2014/main" val="3176119955"/>
                    </a:ext>
                  </a:extLst>
                </a:gridCol>
                <a:gridCol w="731147">
                  <a:extLst>
                    <a:ext uri="{9D8B030D-6E8A-4147-A177-3AD203B41FA5}">
                      <a16:colId xmlns:a16="http://schemas.microsoft.com/office/drawing/2014/main" val="3424731341"/>
                    </a:ext>
                  </a:extLst>
                </a:gridCol>
                <a:gridCol w="731148">
                  <a:extLst>
                    <a:ext uri="{9D8B030D-6E8A-4147-A177-3AD203B41FA5}">
                      <a16:colId xmlns:a16="http://schemas.microsoft.com/office/drawing/2014/main" val="304064149"/>
                    </a:ext>
                  </a:extLst>
                </a:gridCol>
              </a:tblGrid>
              <a:tr h="630391">
                <a:tc>
                  <a:txBody>
                    <a:bodyPr/>
                    <a:lstStyle/>
                    <a:p>
                      <a:pPr>
                        <a:lnSpc>
                          <a:spcPct val="107000"/>
                        </a:lnSpc>
                        <a:spcAft>
                          <a:spcPts val="0"/>
                        </a:spcAft>
                      </a:pPr>
                      <a:r>
                        <a:rPr lang="uk-UA"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Аптечний заклад </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Адреса відпуску</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800">
                          <a:effectLst/>
                          <a:latin typeface="Calibri" panose="020F0502020204030204" pitchFamily="34" charset="0"/>
                          <a:ea typeface="Calibri" panose="020F0502020204030204" pitchFamily="34" charset="0"/>
                          <a:cs typeface="Times New Roman" panose="02020603050405020304" pitchFamily="18" charset="0"/>
                        </a:rPr>
                        <a:t>Погашено рецептів на Програма Наркотичні (психотропні) ЛЗ</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800">
                          <a:effectLst/>
                          <a:latin typeface="Calibri" panose="020F0502020204030204" pitchFamily="34" charset="0"/>
                          <a:ea typeface="Calibri" panose="020F0502020204030204" pitchFamily="34" charset="0"/>
                          <a:cs typeface="Times New Roman" panose="02020603050405020304" pitchFamily="18" charset="0"/>
                        </a:rPr>
                        <a:t>Погашено рецептів </a:t>
                      </a:r>
                    </a:p>
                    <a:p>
                      <a:pPr>
                        <a:lnSpc>
                          <a:spcPct val="107000"/>
                        </a:lnSpc>
                        <a:spcAft>
                          <a:spcPts val="0"/>
                        </a:spcAft>
                      </a:pPr>
                      <a:r>
                        <a:rPr lang="uk-UA" sz="800">
                          <a:effectLst/>
                          <a:latin typeface="Calibri" panose="020F0502020204030204" pitchFamily="34" charset="0"/>
                          <a:ea typeface="Calibri" panose="020F0502020204030204" pitchFamily="34" charset="0"/>
                          <a:cs typeface="Times New Roman" panose="02020603050405020304" pitchFamily="18" charset="0"/>
                        </a:rPr>
                        <a:t>Опоїдні анальгетики реімбурсація </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285027"/>
                  </a:ext>
                </a:extLst>
              </a:tr>
              <a:tr h="373550">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90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30249871, ТЕРНОПІЛЬСЬКЕ ОБЛАСНЕ ВИРОБНИЧО-ТОРГОВЕ АПТЕЧНЕ ОБ'ЄДНАННЯ                   Аптека № 2</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400" b="1"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місто БЕРЕЖАНИ</a:t>
                      </a:r>
                      <a:r>
                        <a:rPr lang="uk-UA" sz="120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вулиця площа Ринок (площа 60-річчя Жовтня), 7</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016381"/>
                  </a:ext>
                </a:extLst>
              </a:tr>
              <a:tr h="318581">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90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30249871, ТЕРНОПІЛЬСЬКЕ ОБЛАСНЕ ВИРОБНИЧО-ТОРГОВЕ АПТЕЧНЕ ОБ'ЄДНАННЯ                         Аптека № 5</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40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місто </a:t>
                      </a:r>
                      <a:r>
                        <a:rPr lang="uk-UA" sz="1400" b="1"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БОРЩІВ</a:t>
                      </a:r>
                      <a:r>
                        <a:rPr lang="uk-UA" sz="140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uk-UA" sz="120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вулиця Гетьмана Мазепи, 14</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41</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287210"/>
                  </a:ext>
                </a:extLst>
              </a:tr>
              <a:tr h="418331">
                <a:tc>
                  <a:txBody>
                    <a:bodyPr/>
                    <a:lstStyle/>
                    <a:p>
                      <a:pPr algn="ctr">
                        <a:lnSpc>
                          <a:spcPct val="107000"/>
                        </a:lnSpc>
                        <a:spcAft>
                          <a:spcPts val="0"/>
                        </a:spcAft>
                      </a:pPr>
                      <a:r>
                        <a:rPr lang="uk-UA" sz="1400" b="1">
                          <a:effectLst/>
                          <a:latin typeface="Calibri" panose="020F0502020204030204" pitchFamily="34" charset="0"/>
                          <a:ea typeface="Calibri" panose="020F0502020204030204" pitchFamily="34" charset="0"/>
                          <a:cs typeface="Times New Roman" panose="02020603050405020304" pitchFamily="18" charset="0"/>
                        </a:rPr>
                        <a:t>3</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900" dirty="0">
                          <a:effectLst/>
                          <a:latin typeface="Calibri" panose="020F0502020204030204" pitchFamily="34" charset="0"/>
                          <a:ea typeface="Calibri" panose="020F0502020204030204" pitchFamily="34" charset="0"/>
                          <a:cs typeface="Times New Roman" panose="02020603050405020304" pitchFamily="18" charset="0"/>
                        </a:rPr>
                        <a:t>38994526, ТОВАРИСТВО З ОБМЕЖЕНОЮ ВІДПОВІДАЛЬНІСТЮ "ЛІДЕР-ЗАХІД"	                                Аптека №34</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місто </a:t>
                      </a:r>
                      <a:r>
                        <a:rPr lang="uk-UA" sz="1400" b="1" dirty="0">
                          <a:effectLst/>
                          <a:latin typeface="Calibri" panose="020F0502020204030204" pitchFamily="34" charset="0"/>
                          <a:ea typeface="Calibri" panose="020F0502020204030204" pitchFamily="34" charset="0"/>
                          <a:cs typeface="Times New Roman" panose="02020603050405020304" pitchFamily="18" charset="0"/>
                        </a:rPr>
                        <a:t>БУЧАЧ</a:t>
                      </a:r>
                      <a:r>
                        <a:rPr lang="uk-UA"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uk-UA" sz="1200" dirty="0">
                          <a:effectLst/>
                          <a:latin typeface="Calibri" panose="020F0502020204030204" pitchFamily="34" charset="0"/>
                          <a:ea typeface="Calibri" panose="020F0502020204030204" pitchFamily="34" charset="0"/>
                          <a:cs typeface="Times New Roman" panose="02020603050405020304" pitchFamily="18" charset="0"/>
                        </a:rPr>
                        <a:t>вулиця Шухевича генерала, 48</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198</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125929"/>
                  </a:ext>
                </a:extLst>
              </a:tr>
              <a:tr h="276820">
                <a:tc>
                  <a:txBody>
                    <a:bodyPr/>
                    <a:lstStyle/>
                    <a:p>
                      <a:pPr algn="ctr">
                        <a:lnSpc>
                          <a:spcPct val="107000"/>
                        </a:lnSpc>
                        <a:spcAft>
                          <a:spcPts val="0"/>
                        </a:spcAft>
                      </a:pPr>
                      <a:r>
                        <a:rPr lang="uk-UA" sz="1400" b="1">
                          <a:effectLst/>
                          <a:latin typeface="Calibri" panose="020F0502020204030204" pitchFamily="34" charset="0"/>
                          <a:ea typeface="Calibri" panose="020F0502020204030204" pitchFamily="34" charset="0"/>
                          <a:cs typeface="Times New Roman" panose="02020603050405020304" pitchFamily="18" charset="0"/>
                        </a:rPr>
                        <a:t>4</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900" dirty="0">
                          <a:effectLst/>
                          <a:latin typeface="Calibri" panose="020F0502020204030204" pitchFamily="34" charset="0"/>
                          <a:ea typeface="Calibri" panose="020F0502020204030204" pitchFamily="34" charset="0"/>
                          <a:cs typeface="Times New Roman" panose="02020603050405020304" pitchFamily="18" charset="0"/>
                        </a:rPr>
                        <a:t>21145458, ОБЛАСНА КОМУНАЛЬНА МІЖЛІКАРНЯНА АПТЕКА № 104 М.ЗАЛІЩИКИ</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місто </a:t>
                      </a:r>
                      <a:r>
                        <a:rPr lang="uk-UA" sz="1400" b="1" dirty="0">
                          <a:effectLst/>
                          <a:latin typeface="Calibri" panose="020F0502020204030204" pitchFamily="34" charset="0"/>
                          <a:ea typeface="Calibri" panose="020F0502020204030204" pitchFamily="34" charset="0"/>
                          <a:cs typeface="Times New Roman" panose="02020603050405020304" pitchFamily="18" charset="0"/>
                        </a:rPr>
                        <a:t>ЗАЛІЩИКИ</a:t>
                      </a:r>
                      <a:r>
                        <a:rPr lang="uk-UA"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uk-UA" sz="1200" dirty="0">
                          <a:effectLst/>
                          <a:latin typeface="Calibri" panose="020F0502020204030204" pitchFamily="34" charset="0"/>
                          <a:ea typeface="Calibri" panose="020F0502020204030204" pitchFamily="34" charset="0"/>
                          <a:cs typeface="Times New Roman" panose="02020603050405020304" pitchFamily="18" charset="0"/>
                        </a:rPr>
                        <a:t>вулиця </a:t>
                      </a:r>
                      <a:r>
                        <a:rPr lang="uk-UA" sz="1200" dirty="0" err="1">
                          <a:effectLst/>
                          <a:latin typeface="Calibri" panose="020F0502020204030204" pitchFamily="34" charset="0"/>
                          <a:ea typeface="Calibri" panose="020F0502020204030204" pitchFamily="34" charset="0"/>
                          <a:cs typeface="Times New Roman" panose="02020603050405020304" pitchFamily="18" charset="0"/>
                        </a:rPr>
                        <a:t>С.Бандери</a:t>
                      </a:r>
                      <a:r>
                        <a:rPr lang="uk-UA" sz="1200" dirty="0">
                          <a:effectLst/>
                          <a:latin typeface="Calibri" panose="020F0502020204030204" pitchFamily="34" charset="0"/>
                          <a:ea typeface="Calibri" panose="020F0502020204030204" pitchFamily="34" charset="0"/>
                          <a:cs typeface="Times New Roman" panose="02020603050405020304" pitchFamily="18" charset="0"/>
                        </a:rPr>
                        <a:t>, 56</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221</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066783"/>
                  </a:ext>
                </a:extLst>
              </a:tr>
              <a:tr h="276820">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5</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900" dirty="0">
                          <a:effectLst/>
                          <a:latin typeface="Calibri" panose="020F0502020204030204" pitchFamily="34" charset="0"/>
                          <a:ea typeface="Calibri" panose="020F0502020204030204" pitchFamily="34" charset="0"/>
                          <a:cs typeface="Times New Roman" panose="02020603050405020304" pitchFamily="18" charset="0"/>
                        </a:rPr>
                        <a:t>01979687, КОМУНАЛЬНЕ ПІДПРИЄМСТВО "ЗБАРАЗЬКА МІСЬКА АПТЕКА"</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місто </a:t>
                      </a:r>
                      <a:r>
                        <a:rPr lang="uk-UA" sz="1400" b="1" dirty="0">
                          <a:effectLst/>
                          <a:latin typeface="Calibri" panose="020F0502020204030204" pitchFamily="34" charset="0"/>
                          <a:ea typeface="Calibri" panose="020F0502020204030204" pitchFamily="34" charset="0"/>
                          <a:cs typeface="Times New Roman" panose="02020603050405020304" pitchFamily="18" charset="0"/>
                        </a:rPr>
                        <a:t>ЗБАРАЖ</a:t>
                      </a:r>
                      <a:r>
                        <a:rPr lang="uk-UA"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uk-UA" sz="1200" dirty="0">
                          <a:effectLst/>
                          <a:latin typeface="Calibri" panose="020F0502020204030204" pitchFamily="34" charset="0"/>
                          <a:ea typeface="Calibri" panose="020F0502020204030204" pitchFamily="34" charset="0"/>
                          <a:cs typeface="Times New Roman" panose="02020603050405020304" pitchFamily="18" charset="0"/>
                        </a:rPr>
                        <a:t>вулиця Павлова, 2</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6</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105536"/>
                  </a:ext>
                </a:extLst>
              </a:tr>
              <a:tr h="418331">
                <a:tc>
                  <a:txBody>
                    <a:bodyPr/>
                    <a:lstStyle/>
                    <a:p>
                      <a:pPr algn="ctr">
                        <a:lnSpc>
                          <a:spcPct val="107000"/>
                        </a:lnSpc>
                        <a:spcAft>
                          <a:spcPts val="0"/>
                        </a:spcAft>
                      </a:pPr>
                      <a:r>
                        <a:rPr lang="uk-UA" sz="1400" b="1">
                          <a:effectLst/>
                          <a:latin typeface="Calibri" panose="020F0502020204030204" pitchFamily="34" charset="0"/>
                          <a:ea typeface="Calibri" panose="020F0502020204030204" pitchFamily="34" charset="0"/>
                          <a:cs typeface="Times New Roman" panose="02020603050405020304" pitchFamily="18" charset="0"/>
                        </a:rPr>
                        <a:t>6</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900" dirty="0">
                          <a:effectLst/>
                          <a:latin typeface="Calibri" panose="020F0502020204030204" pitchFamily="34" charset="0"/>
                          <a:ea typeface="Calibri" panose="020F0502020204030204" pitchFamily="34" charset="0"/>
                          <a:cs typeface="Times New Roman" panose="02020603050405020304" pitchFamily="18" charset="0"/>
                        </a:rPr>
                        <a:t>33667438, ТОВАРИСТВО З ОБМЕЖЕНОЮ ВІДПОВІДАЛЬНІСТЮ "АПТЕКА №44«                                          Аптека №1</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місто </a:t>
                      </a:r>
                      <a:r>
                        <a:rPr lang="uk-UA" sz="1400" b="1" dirty="0">
                          <a:effectLst/>
                          <a:latin typeface="Calibri" panose="020F0502020204030204" pitchFamily="34" charset="0"/>
                          <a:ea typeface="Calibri" panose="020F0502020204030204" pitchFamily="34" charset="0"/>
                          <a:cs typeface="Times New Roman" panose="02020603050405020304" pitchFamily="18" charset="0"/>
                        </a:rPr>
                        <a:t>ЗБОРІВ</a:t>
                      </a:r>
                      <a:r>
                        <a:rPr lang="uk-UA" sz="1400" dirty="0">
                          <a:effectLst/>
                          <a:latin typeface="Calibri" panose="020F0502020204030204" pitchFamily="34" charset="0"/>
                          <a:ea typeface="Calibri" panose="020F0502020204030204" pitchFamily="34" charset="0"/>
                          <a:cs typeface="Times New Roman" panose="02020603050405020304" pitchFamily="18" charset="0"/>
                        </a:rPr>
                        <a:t>, </a:t>
                      </a:r>
                      <a:r>
                        <a:rPr lang="uk-UA" sz="1200" dirty="0">
                          <a:effectLst/>
                          <a:latin typeface="Calibri" panose="020F0502020204030204" pitchFamily="34" charset="0"/>
                          <a:ea typeface="Calibri" panose="020F0502020204030204" pitchFamily="34" charset="0"/>
                          <a:cs typeface="Times New Roman" panose="02020603050405020304" pitchFamily="18" charset="0"/>
                        </a:rPr>
                        <a:t>вулиця Богдана Хмельницького, 17</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17</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240316"/>
                  </a:ext>
                </a:extLst>
              </a:tr>
              <a:tr h="276820">
                <a:tc>
                  <a:txBody>
                    <a:bodyPr/>
                    <a:lstStyle/>
                    <a:p>
                      <a:pPr algn="ctr">
                        <a:lnSpc>
                          <a:spcPct val="107000"/>
                        </a:lnSpc>
                        <a:spcAft>
                          <a:spcPts val="0"/>
                        </a:spcAft>
                      </a:pPr>
                      <a:r>
                        <a:rPr lang="uk-UA" sz="1400" b="1">
                          <a:effectLst/>
                          <a:latin typeface="Calibri" panose="020F0502020204030204" pitchFamily="34" charset="0"/>
                          <a:ea typeface="Calibri" panose="020F0502020204030204" pitchFamily="34" charset="0"/>
                          <a:cs typeface="Times New Roman" panose="02020603050405020304" pitchFamily="18" charset="0"/>
                        </a:rPr>
                        <a:t>7</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30249871, ТЕРНОПІЛЬСЬКЕ ОБЛАСНЕ ВИРОБНИЧО-ТОРГОВЕ АПТЕЧНЕ ОБ'ЄДНАННЯ Аптека № 9</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смт. КОЗОВА</a:t>
                      </a:r>
                      <a:r>
                        <a:rPr lang="uk-U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uk-UA"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вулиця </a:t>
                      </a:r>
                      <a:r>
                        <a:rPr lang="uk-UA" sz="1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Герети</a:t>
                      </a:r>
                      <a:r>
                        <a:rPr lang="uk-UA"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17</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384141"/>
                  </a:ext>
                </a:extLst>
              </a:tr>
              <a:tr h="276820">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8</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30249871, ТЕРНОПІЛЬСЬКЕ ОБЛАСНЕ ВИРОБНИЧО-ТОРГОВЕ АПТЕЧНЕ ОБ'ЄДНАННЯ                               Аптека № 38</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місто </a:t>
                      </a:r>
                      <a:r>
                        <a:rPr lang="uk-UA"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КРЕМЕНЕЦЬ</a:t>
                      </a:r>
                      <a:r>
                        <a:rPr lang="uk-U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uk-UA"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вулиця Шевченка , 31</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15</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572195"/>
                  </a:ext>
                </a:extLst>
              </a:tr>
              <a:tr h="418331">
                <a:tc>
                  <a:txBody>
                    <a:bodyPr/>
                    <a:lstStyle/>
                    <a:p>
                      <a:pPr algn="ctr">
                        <a:lnSpc>
                          <a:spcPct val="107000"/>
                        </a:lnSpc>
                        <a:spcAft>
                          <a:spcPts val="0"/>
                        </a:spcAft>
                      </a:pPr>
                      <a:r>
                        <a:rPr lang="uk-UA" sz="1400" b="1">
                          <a:effectLst/>
                          <a:latin typeface="Calibri" panose="020F0502020204030204" pitchFamily="34" charset="0"/>
                          <a:ea typeface="Calibri" panose="020F0502020204030204" pitchFamily="34" charset="0"/>
                          <a:cs typeface="Times New Roman" panose="02020603050405020304" pitchFamily="18" charset="0"/>
                        </a:rPr>
                        <a:t>9</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900" dirty="0">
                          <a:effectLst/>
                          <a:latin typeface="Calibri" panose="020F0502020204030204" pitchFamily="34" charset="0"/>
                          <a:ea typeface="Calibri" panose="020F0502020204030204" pitchFamily="34" charset="0"/>
                          <a:cs typeface="Times New Roman" panose="02020603050405020304" pitchFamily="18" charset="0"/>
                        </a:rPr>
                        <a:t>44471827, ТОВАРИСТВО З ОБМЕЖЕНОЮ ВІДПОВІДАЛЬНІСТЮ "АПТЕКА 3І ХМЕЛЬНИЦЬКИЙ"	Аптека №9</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смт. ПІДВОЛОЧИСЬК</a:t>
                      </a:r>
                      <a:r>
                        <a:rPr lang="uk-UA"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uk-UA" sz="1200" dirty="0">
                          <a:effectLst/>
                          <a:latin typeface="Calibri" panose="020F0502020204030204" pitchFamily="34" charset="0"/>
                          <a:ea typeface="Calibri" panose="020F0502020204030204" pitchFamily="34" charset="0"/>
                          <a:cs typeface="Times New Roman" panose="02020603050405020304" pitchFamily="18" charset="0"/>
                        </a:rPr>
                        <a:t>вулиця Данила Галицького, 74б</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984669"/>
                  </a:ext>
                </a:extLst>
              </a:tr>
              <a:tr h="310826">
                <a:tc>
                  <a:txBody>
                    <a:bodyPr/>
                    <a:lstStyle/>
                    <a:p>
                      <a:pPr algn="ctr">
                        <a:lnSpc>
                          <a:spcPct val="107000"/>
                        </a:lnSpc>
                        <a:spcAft>
                          <a:spcPts val="0"/>
                        </a:spcAft>
                      </a:pPr>
                      <a:r>
                        <a:rPr lang="uk-UA" sz="1400" b="1">
                          <a:effectLst/>
                          <a:latin typeface="Calibri" panose="020F0502020204030204" pitchFamily="34" charset="0"/>
                          <a:ea typeface="Calibri" panose="020F0502020204030204" pitchFamily="34" charset="0"/>
                          <a:cs typeface="Times New Roman" panose="02020603050405020304" pitchFamily="18" charset="0"/>
                        </a:rPr>
                        <a:t>10</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30249871, ТЕРНОПІЛЬСЬКЕ ОБЛАСНЕ ВИРОБНИЧО-ТОРГОВЕ АПТЕЧНЕ ОБ'ЄДНАННЯ	Аптека № 3</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місто </a:t>
                      </a:r>
                      <a:r>
                        <a:rPr lang="uk-UA"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ПІДГАЙЦІ</a:t>
                      </a:r>
                      <a:r>
                        <a:rPr lang="uk-UA"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uk-UA"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вулиця Шевченка, 2</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15</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48496"/>
                  </a:ext>
                </a:extLst>
              </a:tr>
              <a:tr h="407324">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11</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30249871, ТЕРНОПІЛЬСЬКЕ ОБЛАСНЕ ВИРОБНИЧО-ТОРГОВЕ АПТЕЧНЕ ОБ'ЄДНАННЯ	аптека № 168</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місто </a:t>
                      </a:r>
                      <a:r>
                        <a:rPr lang="uk-UA"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ТЕРНОПІЛЬ,</a:t>
                      </a:r>
                      <a:r>
                        <a:rPr lang="uk-U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uk-UA"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вулиця Бродівська, 5</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49</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9</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04006"/>
                  </a:ext>
                </a:extLst>
              </a:tr>
              <a:tr h="418331">
                <a:tc>
                  <a:txBody>
                    <a:bodyPr/>
                    <a:lstStyle/>
                    <a:p>
                      <a:pPr algn="ctr">
                        <a:lnSpc>
                          <a:spcPct val="107000"/>
                        </a:lnSpc>
                        <a:spcAft>
                          <a:spcPts val="0"/>
                        </a:spcAft>
                      </a:pPr>
                      <a:r>
                        <a:rPr lang="uk-UA" sz="1400" b="1">
                          <a:effectLst/>
                          <a:latin typeface="Calibri" panose="020F0502020204030204" pitchFamily="34" charset="0"/>
                          <a:ea typeface="Calibri" panose="020F0502020204030204" pitchFamily="34" charset="0"/>
                          <a:cs typeface="Times New Roman" panose="02020603050405020304" pitchFamily="18" charset="0"/>
                        </a:rPr>
                        <a:t>12</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30249871, ТЕРНОПІЛЬСЬКЕ ОБЛАСНЕ ВИРОБНИЧО-ТОРГОВЕ АПТЕЧНЕ ОБ'ЄДНАННЯ	аптека № 1</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мі</a:t>
                      </a:r>
                      <a:r>
                        <a:rPr lang="uk-U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сто </a:t>
                      </a:r>
                      <a:r>
                        <a:rPr lang="uk-UA"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ТЕРНОПІЛЬ</a:t>
                      </a:r>
                      <a:r>
                        <a:rPr lang="uk-U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uk-UA"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вулиця Клінічна , 1</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6</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164508"/>
                  </a:ext>
                </a:extLst>
              </a:tr>
              <a:tr h="276820">
                <a:tc>
                  <a:txBody>
                    <a:bodyPr/>
                    <a:lstStyle/>
                    <a:p>
                      <a:pPr algn="ctr">
                        <a:lnSpc>
                          <a:spcPct val="107000"/>
                        </a:lnSpc>
                        <a:spcAft>
                          <a:spcPts val="0"/>
                        </a:spcAft>
                      </a:pPr>
                      <a:r>
                        <a:rPr lang="uk-UA" sz="1400" b="1">
                          <a:effectLst/>
                          <a:latin typeface="Calibri" panose="020F0502020204030204" pitchFamily="34" charset="0"/>
                          <a:ea typeface="Calibri" panose="020F0502020204030204" pitchFamily="34" charset="0"/>
                          <a:cs typeface="Times New Roman" panose="02020603050405020304" pitchFamily="18" charset="0"/>
                        </a:rPr>
                        <a:t>13</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900">
                          <a:effectLst/>
                          <a:latin typeface="Calibri" panose="020F0502020204030204" pitchFamily="34" charset="0"/>
                          <a:ea typeface="Calibri" panose="020F0502020204030204" pitchFamily="34" charset="0"/>
                          <a:cs typeface="Times New Roman" panose="02020603050405020304" pitchFamily="18" charset="0"/>
                        </a:rPr>
                        <a:t>05273518, ТЕРНОПІЛЬСЬКА ОБЛАСНА КОМУНАЛЬНА МІЖЛІКАРНЯНА АПТЕКА №126</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місто </a:t>
                      </a:r>
                      <a:r>
                        <a:rPr lang="uk-UA" sz="1400" b="1" dirty="0">
                          <a:effectLst/>
                          <a:latin typeface="Calibri" panose="020F0502020204030204" pitchFamily="34" charset="0"/>
                          <a:ea typeface="Calibri" panose="020F0502020204030204" pitchFamily="34" charset="0"/>
                          <a:cs typeface="Times New Roman" panose="02020603050405020304" pitchFamily="18" charset="0"/>
                        </a:rPr>
                        <a:t>ТЕРНОПІЛЬ</a:t>
                      </a:r>
                      <a:r>
                        <a:rPr lang="uk-UA" sz="1200" dirty="0">
                          <a:effectLst/>
                          <a:latin typeface="Calibri" panose="020F0502020204030204" pitchFamily="34" charset="0"/>
                          <a:ea typeface="Calibri" panose="020F0502020204030204" pitchFamily="34" charset="0"/>
                          <a:cs typeface="Times New Roman" panose="02020603050405020304" pitchFamily="18" charset="0"/>
                        </a:rPr>
                        <a:t>, вулиця Тролейбусна, 14</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a:effectLst/>
                          <a:latin typeface="Calibri" panose="020F0502020204030204" pitchFamily="34" charset="0"/>
                          <a:ea typeface="Calibri" panose="020F0502020204030204" pitchFamily="34" charset="0"/>
                          <a:cs typeface="Times New Roman" panose="02020603050405020304" pitchFamily="18" charset="0"/>
                        </a:rPr>
                        <a:t>31</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5665451"/>
                  </a:ext>
                </a:extLst>
              </a:tr>
              <a:tr h="418331">
                <a:tc>
                  <a:txBody>
                    <a:bodyPr/>
                    <a:lstStyle/>
                    <a:p>
                      <a:pPr algn="ctr">
                        <a:lnSpc>
                          <a:spcPct val="107000"/>
                        </a:lnSpc>
                        <a:spcAft>
                          <a:spcPts val="0"/>
                        </a:spcAft>
                      </a:pPr>
                      <a:r>
                        <a:rPr lang="uk-UA" sz="1400" b="1">
                          <a:effectLst/>
                          <a:latin typeface="Calibri" panose="020F0502020204030204" pitchFamily="34" charset="0"/>
                          <a:ea typeface="Calibri" panose="020F0502020204030204" pitchFamily="34" charset="0"/>
                          <a:cs typeface="Times New Roman" panose="02020603050405020304" pitchFamily="18" charset="0"/>
                        </a:rPr>
                        <a:t>14</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900" dirty="0">
                          <a:effectLst/>
                          <a:latin typeface="Calibri" panose="020F0502020204030204" pitchFamily="34" charset="0"/>
                          <a:ea typeface="Calibri" panose="020F0502020204030204" pitchFamily="34" charset="0"/>
                          <a:cs typeface="Times New Roman" panose="02020603050405020304" pitchFamily="18" charset="0"/>
                        </a:rPr>
                        <a:t>38543584, ТОВАРИСТВО З ОБМЕЖЕНОЮ ВІДПОВІДАЛЬНІСТЮ "ТЕРКОМФАРМ"	                                 Аптека №1</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400" dirty="0">
                          <a:effectLst/>
                          <a:latin typeface="Calibri" panose="020F0502020204030204" pitchFamily="34" charset="0"/>
                          <a:ea typeface="Calibri" panose="020F0502020204030204" pitchFamily="34" charset="0"/>
                          <a:cs typeface="Times New Roman" panose="02020603050405020304" pitchFamily="18" charset="0"/>
                        </a:rPr>
                        <a:t>місто </a:t>
                      </a:r>
                      <a:r>
                        <a:rPr lang="uk-UA" sz="1400" b="1" dirty="0">
                          <a:effectLst/>
                          <a:latin typeface="Calibri" panose="020F0502020204030204" pitchFamily="34" charset="0"/>
                          <a:ea typeface="Calibri" panose="020F0502020204030204" pitchFamily="34" charset="0"/>
                          <a:cs typeface="Times New Roman" panose="02020603050405020304" pitchFamily="18" charset="0"/>
                        </a:rPr>
                        <a:t>ТЕРЕБОВЛЯ</a:t>
                      </a:r>
                      <a:r>
                        <a:rPr lang="uk-UA" sz="14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uk-UA" sz="1200" dirty="0">
                          <a:effectLst/>
                          <a:latin typeface="Calibri" panose="020F0502020204030204" pitchFamily="34" charset="0"/>
                          <a:ea typeface="Calibri" panose="020F0502020204030204" pitchFamily="34" charset="0"/>
                          <a:cs typeface="Times New Roman" panose="02020603050405020304" pitchFamily="18" charset="0"/>
                        </a:rPr>
                        <a:t> вулиця Січових Стрільців, 25</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48</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14467"/>
                  </a:ext>
                </a:extLst>
              </a:tr>
              <a:tr h="116563">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15</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900" dirty="0">
                          <a:effectLst/>
                          <a:latin typeface="Calibri" panose="020F0502020204030204" pitchFamily="34" charset="0"/>
                          <a:ea typeface="Calibri" panose="020F0502020204030204" pitchFamily="34" charset="0"/>
                          <a:cs typeface="Times New Roman" panose="02020603050405020304" pitchFamily="18" charset="0"/>
                        </a:rPr>
                        <a:t>21159822, ЧОРТКІВСЬКА ОБЛАСНА КОМУНАЛЬНА ЦЕНТРАЛЬНА РАЙОННА АПТЕКА № 143</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місто ЧОРТКІВ</a:t>
                      </a:r>
                      <a:r>
                        <a:rPr lang="uk-UA" sz="1200" dirty="0">
                          <a:effectLst/>
                          <a:latin typeface="Calibri" panose="020F0502020204030204" pitchFamily="34" charset="0"/>
                          <a:ea typeface="Calibri" panose="020F0502020204030204" pitchFamily="34" charset="0"/>
                          <a:cs typeface="Times New Roman" panose="02020603050405020304" pitchFamily="18" charset="0"/>
                        </a:rPr>
                        <a:t>, вулиця </a:t>
                      </a:r>
                      <a:r>
                        <a:rPr lang="uk-UA" sz="1200" dirty="0" err="1">
                          <a:effectLst/>
                          <a:latin typeface="Calibri" panose="020F0502020204030204" pitchFamily="34" charset="0"/>
                          <a:ea typeface="Calibri" panose="020F0502020204030204" pitchFamily="34" charset="0"/>
                          <a:cs typeface="Times New Roman" panose="02020603050405020304" pitchFamily="18" charset="0"/>
                        </a:rPr>
                        <a:t>С.Бандери</a:t>
                      </a:r>
                      <a:r>
                        <a:rPr lang="uk-UA" sz="1200" dirty="0">
                          <a:effectLst/>
                          <a:latin typeface="Calibri" panose="020F0502020204030204" pitchFamily="34" charset="0"/>
                          <a:ea typeface="Calibri" panose="020F0502020204030204" pitchFamily="34" charset="0"/>
                          <a:cs typeface="Times New Roman" panose="02020603050405020304" pitchFamily="18" charset="0"/>
                        </a:rPr>
                        <a:t>, 20</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a:effectLst/>
                          <a:latin typeface="Calibri" panose="020F0502020204030204" pitchFamily="34" charset="0"/>
                          <a:ea typeface="Calibri" panose="020F0502020204030204" pitchFamily="34" charset="0"/>
                          <a:cs typeface="Times New Roman" panose="02020603050405020304" pitchFamily="18" charset="0"/>
                        </a:rPr>
                        <a:t> </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15195" marR="1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819092"/>
                  </a:ext>
                </a:extLst>
              </a:tr>
            </a:tbl>
          </a:graphicData>
        </a:graphic>
      </p:graphicFrame>
      <p:pic>
        <p:nvPicPr>
          <p:cNvPr id="8" name="Содержимое 3" descr="D:\Apteka_ OPV\логотип\Aptechne_obyednannya_LOGO.jpg">
            <a:extLst>
              <a:ext uri="{FF2B5EF4-FFF2-40B4-BE49-F238E27FC236}">
                <a16:creationId xmlns:a16="http://schemas.microsoft.com/office/drawing/2014/main" id="{AAFD51B8-5E35-4486-B6CE-DC82E3BB9EA9}"/>
              </a:ext>
            </a:extLst>
          </p:cNvPr>
          <p:cNvPicPr>
            <a:picLocks/>
          </p:cNvPicPr>
          <p:nvPr/>
        </p:nvPicPr>
        <p:blipFill>
          <a:blip r:embed="rId2" cstate="print"/>
          <a:srcRect/>
          <a:stretch>
            <a:fillRect/>
          </a:stretch>
        </p:blipFill>
        <p:spPr bwMode="auto">
          <a:xfrm>
            <a:off x="297651" y="892140"/>
            <a:ext cx="286327" cy="260648"/>
          </a:xfrm>
          <a:prstGeom prst="rect">
            <a:avLst/>
          </a:prstGeom>
          <a:noFill/>
          <a:ln w="9525">
            <a:noFill/>
            <a:miter lim="800000"/>
            <a:headEnd/>
            <a:tailEnd/>
          </a:ln>
        </p:spPr>
      </p:pic>
      <p:pic>
        <p:nvPicPr>
          <p:cNvPr id="9" name="Содержимое 3" descr="D:\Apteka_ OPV\логотип\Aptechne_obyednannya_LOGO.jpg">
            <a:extLst>
              <a:ext uri="{FF2B5EF4-FFF2-40B4-BE49-F238E27FC236}">
                <a16:creationId xmlns:a16="http://schemas.microsoft.com/office/drawing/2014/main" id="{78BDCECB-E4BE-45F1-98F3-01F9B1E9BAA9}"/>
              </a:ext>
            </a:extLst>
          </p:cNvPr>
          <p:cNvPicPr>
            <a:picLocks/>
          </p:cNvPicPr>
          <p:nvPr/>
        </p:nvPicPr>
        <p:blipFill>
          <a:blip r:embed="rId2" cstate="print"/>
          <a:srcRect/>
          <a:stretch>
            <a:fillRect/>
          </a:stretch>
        </p:blipFill>
        <p:spPr bwMode="auto">
          <a:xfrm>
            <a:off x="324377" y="1339552"/>
            <a:ext cx="286327" cy="260648"/>
          </a:xfrm>
          <a:prstGeom prst="rect">
            <a:avLst/>
          </a:prstGeom>
          <a:noFill/>
          <a:ln w="9525">
            <a:noFill/>
            <a:miter lim="800000"/>
            <a:headEnd/>
            <a:tailEnd/>
          </a:ln>
        </p:spPr>
      </p:pic>
      <p:pic>
        <p:nvPicPr>
          <p:cNvPr id="10" name="Содержимое 3" descr="D:\Apteka_ OPV\логотип\Aptechne_obyednannya_LOGO.jpg">
            <a:extLst>
              <a:ext uri="{FF2B5EF4-FFF2-40B4-BE49-F238E27FC236}">
                <a16:creationId xmlns:a16="http://schemas.microsoft.com/office/drawing/2014/main" id="{F163F084-C931-45F7-981B-1DDF6F6A3B0B}"/>
              </a:ext>
            </a:extLst>
          </p:cNvPr>
          <p:cNvPicPr>
            <a:picLocks/>
          </p:cNvPicPr>
          <p:nvPr/>
        </p:nvPicPr>
        <p:blipFill>
          <a:blip r:embed="rId2" cstate="print"/>
          <a:srcRect/>
          <a:stretch>
            <a:fillRect/>
          </a:stretch>
        </p:blipFill>
        <p:spPr bwMode="auto">
          <a:xfrm>
            <a:off x="299819" y="3319080"/>
            <a:ext cx="286327" cy="260648"/>
          </a:xfrm>
          <a:prstGeom prst="rect">
            <a:avLst/>
          </a:prstGeom>
          <a:noFill/>
          <a:ln w="9525">
            <a:noFill/>
            <a:miter lim="800000"/>
            <a:headEnd/>
            <a:tailEnd/>
          </a:ln>
        </p:spPr>
      </p:pic>
      <p:pic>
        <p:nvPicPr>
          <p:cNvPr id="11" name="Содержимое 3" descr="D:\Apteka_ OPV\логотип\Aptechne_obyednannya_LOGO.jpg">
            <a:extLst>
              <a:ext uri="{FF2B5EF4-FFF2-40B4-BE49-F238E27FC236}">
                <a16:creationId xmlns:a16="http://schemas.microsoft.com/office/drawing/2014/main" id="{E4D3F462-B709-426F-B2B5-4DBBBAD35B22}"/>
              </a:ext>
            </a:extLst>
          </p:cNvPr>
          <p:cNvPicPr>
            <a:picLocks/>
          </p:cNvPicPr>
          <p:nvPr/>
        </p:nvPicPr>
        <p:blipFill>
          <a:blip r:embed="rId2" cstate="print"/>
          <a:srcRect/>
          <a:stretch>
            <a:fillRect/>
          </a:stretch>
        </p:blipFill>
        <p:spPr bwMode="auto">
          <a:xfrm>
            <a:off x="307079" y="3695912"/>
            <a:ext cx="286327" cy="260648"/>
          </a:xfrm>
          <a:prstGeom prst="rect">
            <a:avLst/>
          </a:prstGeom>
          <a:noFill/>
          <a:ln w="9525">
            <a:noFill/>
            <a:miter lim="800000"/>
            <a:headEnd/>
            <a:tailEnd/>
          </a:ln>
        </p:spPr>
      </p:pic>
      <p:pic>
        <p:nvPicPr>
          <p:cNvPr id="12" name="Содержимое 3" descr="D:\Apteka_ OPV\логотип\Aptechne_obyednannya_LOGO.jpg">
            <a:extLst>
              <a:ext uri="{FF2B5EF4-FFF2-40B4-BE49-F238E27FC236}">
                <a16:creationId xmlns:a16="http://schemas.microsoft.com/office/drawing/2014/main" id="{984058AE-FD35-4A50-87D6-148A27E492CD}"/>
              </a:ext>
            </a:extLst>
          </p:cNvPr>
          <p:cNvPicPr>
            <a:picLocks/>
          </p:cNvPicPr>
          <p:nvPr/>
        </p:nvPicPr>
        <p:blipFill>
          <a:blip r:embed="rId2" cstate="print"/>
          <a:srcRect/>
          <a:stretch>
            <a:fillRect/>
          </a:stretch>
        </p:blipFill>
        <p:spPr bwMode="auto">
          <a:xfrm>
            <a:off x="324377" y="4476446"/>
            <a:ext cx="286327" cy="260648"/>
          </a:xfrm>
          <a:prstGeom prst="rect">
            <a:avLst/>
          </a:prstGeom>
          <a:noFill/>
          <a:ln w="9525">
            <a:noFill/>
            <a:miter lim="800000"/>
            <a:headEnd/>
            <a:tailEnd/>
          </a:ln>
        </p:spPr>
      </p:pic>
      <p:pic>
        <p:nvPicPr>
          <p:cNvPr id="13" name="Содержимое 3" descr="D:\Apteka_ OPV\логотип\Aptechne_obyednannya_LOGO.jpg">
            <a:extLst>
              <a:ext uri="{FF2B5EF4-FFF2-40B4-BE49-F238E27FC236}">
                <a16:creationId xmlns:a16="http://schemas.microsoft.com/office/drawing/2014/main" id="{92ABA3B6-B4F7-4AE7-80AD-23016C32A4CD}"/>
              </a:ext>
            </a:extLst>
          </p:cNvPr>
          <p:cNvPicPr>
            <a:picLocks/>
          </p:cNvPicPr>
          <p:nvPr/>
        </p:nvPicPr>
        <p:blipFill>
          <a:blip r:embed="rId2" cstate="print"/>
          <a:srcRect/>
          <a:stretch>
            <a:fillRect/>
          </a:stretch>
        </p:blipFill>
        <p:spPr bwMode="auto">
          <a:xfrm>
            <a:off x="321282" y="4925510"/>
            <a:ext cx="286327" cy="260648"/>
          </a:xfrm>
          <a:prstGeom prst="rect">
            <a:avLst/>
          </a:prstGeom>
          <a:noFill/>
          <a:ln w="9525">
            <a:noFill/>
            <a:miter lim="800000"/>
            <a:headEnd/>
            <a:tailEnd/>
          </a:ln>
        </p:spPr>
      </p:pic>
      <p:pic>
        <p:nvPicPr>
          <p:cNvPr id="14" name="Содержимое 3" descr="D:\Apteka_ OPV\логотип\Aptechne_obyednannya_LOGO.jpg">
            <a:extLst>
              <a:ext uri="{FF2B5EF4-FFF2-40B4-BE49-F238E27FC236}">
                <a16:creationId xmlns:a16="http://schemas.microsoft.com/office/drawing/2014/main" id="{CADEF56E-91E2-4B4E-8F6D-24BB97E5966D}"/>
              </a:ext>
            </a:extLst>
          </p:cNvPr>
          <p:cNvPicPr>
            <a:picLocks/>
          </p:cNvPicPr>
          <p:nvPr/>
        </p:nvPicPr>
        <p:blipFill>
          <a:blip r:embed="rId2" cstate="print"/>
          <a:srcRect/>
          <a:stretch>
            <a:fillRect/>
          </a:stretch>
        </p:blipFill>
        <p:spPr bwMode="auto">
          <a:xfrm>
            <a:off x="321282" y="5343519"/>
            <a:ext cx="286327" cy="260648"/>
          </a:xfrm>
          <a:prstGeom prst="rect">
            <a:avLst/>
          </a:prstGeom>
          <a:noFill/>
          <a:ln w="9525">
            <a:noFill/>
            <a:miter lim="800000"/>
            <a:headEnd/>
            <a:tailEnd/>
          </a:ln>
        </p:spPr>
      </p:pic>
    </p:spTree>
    <p:extLst>
      <p:ext uri="{BB962C8B-B14F-4D97-AF65-F5344CB8AC3E}">
        <p14:creationId xmlns:p14="http://schemas.microsoft.com/office/powerpoint/2010/main" val="4132950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78E70C-3581-480A-A244-44B5C55E9278}"/>
              </a:ext>
            </a:extLst>
          </p:cNvPr>
          <p:cNvSpPr>
            <a:spLocks noGrp="1"/>
          </p:cNvSpPr>
          <p:nvPr>
            <p:ph type="title"/>
          </p:nvPr>
        </p:nvSpPr>
        <p:spPr>
          <a:xfrm>
            <a:off x="1331640" y="170350"/>
            <a:ext cx="7362400" cy="1101871"/>
          </a:xfrm>
        </p:spPr>
        <p:txBody>
          <a:bodyPr>
            <a:normAutofit/>
          </a:bodyPr>
          <a:lstStyle/>
          <a:p>
            <a:pPr algn="ctr"/>
            <a:r>
              <a:rPr lang="uk-UA" sz="3200" b="1" i="1" dirty="0">
                <a:solidFill>
                  <a:srgbClr val="FF0000"/>
                </a:solidFill>
                <a:effectLst>
                  <a:outerShdw blurRad="38100" dist="38100" dir="2700000" algn="tl">
                    <a:srgbClr val="000000">
                      <a:alpha val="43137"/>
                    </a:srgbClr>
                  </a:outerShdw>
                </a:effectLst>
              </a:rPr>
              <a:t>Хто має право виписати рецепт на наркотики?</a:t>
            </a:r>
          </a:p>
        </p:txBody>
      </p:sp>
      <p:sp>
        <p:nvSpPr>
          <p:cNvPr id="3" name="Номер слайда 2">
            <a:extLst>
              <a:ext uri="{FF2B5EF4-FFF2-40B4-BE49-F238E27FC236}">
                <a16:creationId xmlns:a16="http://schemas.microsoft.com/office/drawing/2014/main" id="{28CFAC3A-D298-4164-B38B-E0852DD9CFDC}"/>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36</a:t>
            </a:fld>
            <a:endParaRPr lang="ru-RU"/>
          </a:p>
        </p:txBody>
      </p:sp>
      <p:pic>
        <p:nvPicPr>
          <p:cNvPr id="5" name="Содержимое 3" descr="D:\Apteka_ OPV\логотип\Aptechne_obyednannya_LOGO.jpg">
            <a:extLst>
              <a:ext uri="{FF2B5EF4-FFF2-40B4-BE49-F238E27FC236}">
                <a16:creationId xmlns:a16="http://schemas.microsoft.com/office/drawing/2014/main" id="{990A655F-FCAB-40B8-8CAD-7B884FA57651}"/>
              </a:ext>
            </a:extLst>
          </p:cNvPr>
          <p:cNvPicPr>
            <a:picLocks/>
          </p:cNvPicPr>
          <p:nvPr/>
        </p:nvPicPr>
        <p:blipFill>
          <a:blip r:embed="rId2" cstate="print"/>
          <a:srcRect/>
          <a:stretch>
            <a:fillRect/>
          </a:stretch>
        </p:blipFill>
        <p:spPr bwMode="auto">
          <a:xfrm>
            <a:off x="107504" y="139283"/>
            <a:ext cx="1115616" cy="1052736"/>
          </a:xfrm>
          <a:prstGeom prst="rect">
            <a:avLst/>
          </a:prstGeom>
          <a:noFill/>
          <a:ln w="9525">
            <a:noFill/>
            <a:miter lim="800000"/>
            <a:headEnd/>
            <a:tailEnd/>
          </a:ln>
        </p:spPr>
      </p:pic>
      <p:pic>
        <p:nvPicPr>
          <p:cNvPr id="4" name="Рисунок 3">
            <a:extLst>
              <a:ext uri="{FF2B5EF4-FFF2-40B4-BE49-F238E27FC236}">
                <a16:creationId xmlns:a16="http://schemas.microsoft.com/office/drawing/2014/main" id="{5464180D-3CBA-40D9-9259-584F8ABCD777}"/>
              </a:ext>
            </a:extLst>
          </p:cNvPr>
          <p:cNvPicPr>
            <a:picLocks noChangeAspect="1"/>
          </p:cNvPicPr>
          <p:nvPr/>
        </p:nvPicPr>
        <p:blipFill>
          <a:blip r:embed="rId3"/>
          <a:stretch>
            <a:fillRect/>
          </a:stretch>
        </p:blipFill>
        <p:spPr>
          <a:xfrm>
            <a:off x="1013320" y="1394460"/>
            <a:ext cx="7272807" cy="2265278"/>
          </a:xfrm>
          <a:prstGeom prst="rect">
            <a:avLst/>
          </a:prstGeom>
        </p:spPr>
      </p:pic>
      <p:sp>
        <p:nvSpPr>
          <p:cNvPr id="6" name="Прямоугольник 5">
            <a:extLst>
              <a:ext uri="{FF2B5EF4-FFF2-40B4-BE49-F238E27FC236}">
                <a16:creationId xmlns:a16="http://schemas.microsoft.com/office/drawing/2014/main" id="{87F8ED9E-469A-4AB1-9201-08707A878AA5}"/>
              </a:ext>
            </a:extLst>
          </p:cNvPr>
          <p:cNvSpPr/>
          <p:nvPr/>
        </p:nvSpPr>
        <p:spPr>
          <a:xfrm>
            <a:off x="569112" y="3781977"/>
            <a:ext cx="8161222" cy="3108543"/>
          </a:xfrm>
          <a:prstGeom prst="rect">
            <a:avLst/>
          </a:prstGeom>
        </p:spPr>
        <p:txBody>
          <a:bodyPr wrap="square">
            <a:spAutoFit/>
          </a:bodyPr>
          <a:lstStyle/>
          <a:p>
            <a:pPr algn="just"/>
            <a:r>
              <a:rPr lang="uk-UA" sz="2800" dirty="0">
                <a:solidFill>
                  <a:srgbClr val="00B050"/>
                </a:solidFill>
                <a:effectLst>
                  <a:outerShdw blurRad="38100" dist="38100" dir="2700000" algn="tl">
                    <a:srgbClr val="000000">
                      <a:alpha val="43137"/>
                    </a:srgbClr>
                  </a:outerShdw>
                </a:effectLst>
                <a:latin typeface="HelveticaNeueCyr-Roman"/>
              </a:rPr>
              <a:t>Виписати е-рецепт на наркотичний (психотропний) лікарський засіб може лікар, який відповідає за лікування пацієнта. Це може бути як </a:t>
            </a:r>
            <a:r>
              <a:rPr lang="uk-UA" sz="2800" b="1" dirty="0">
                <a:solidFill>
                  <a:srgbClr val="00B050"/>
                </a:solidFill>
                <a:effectLst>
                  <a:outerShdw blurRad="38100" dist="38100" dir="2700000" algn="tl">
                    <a:srgbClr val="000000">
                      <a:alpha val="43137"/>
                    </a:srgbClr>
                  </a:outerShdw>
                </a:effectLst>
                <a:latin typeface="HelveticaNeueCyr-Roman"/>
              </a:rPr>
              <a:t>сімейний лікар </a:t>
            </a:r>
            <a:r>
              <a:rPr lang="uk-UA" sz="2800" dirty="0">
                <a:solidFill>
                  <a:srgbClr val="00B050"/>
                </a:solidFill>
                <a:effectLst>
                  <a:outerShdw blurRad="38100" dist="38100" dir="2700000" algn="tl">
                    <a:srgbClr val="000000">
                      <a:alpha val="43137"/>
                    </a:srgbClr>
                  </a:outerShdw>
                </a:effectLst>
                <a:latin typeface="HelveticaNeueCyr-Roman"/>
              </a:rPr>
              <a:t>(власні кошти пацієнта, реімбурсація, пільговий відпуск), так і профільний спеціаліст — </a:t>
            </a:r>
            <a:r>
              <a:rPr lang="uk-UA" sz="2800" b="1" dirty="0">
                <a:solidFill>
                  <a:srgbClr val="00B050"/>
                </a:solidFill>
                <a:effectLst>
                  <a:outerShdw blurRad="38100" dist="38100" dir="2700000" algn="tl">
                    <a:srgbClr val="000000">
                      <a:alpha val="43137"/>
                    </a:srgbClr>
                  </a:outerShdw>
                </a:effectLst>
                <a:latin typeface="HelveticaNeueCyr-Roman"/>
              </a:rPr>
              <a:t>хірург, онколог, психіатр чи невролог тощо.</a:t>
            </a:r>
            <a:endParaRPr lang="uk-UA" sz="2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8693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78E70C-3581-480A-A244-44B5C55E9278}"/>
              </a:ext>
            </a:extLst>
          </p:cNvPr>
          <p:cNvSpPr>
            <a:spLocks noGrp="1"/>
          </p:cNvSpPr>
          <p:nvPr>
            <p:ph type="title"/>
          </p:nvPr>
        </p:nvSpPr>
        <p:spPr>
          <a:xfrm>
            <a:off x="1331640" y="170351"/>
            <a:ext cx="7362400" cy="990600"/>
          </a:xfrm>
        </p:spPr>
        <p:txBody>
          <a:bodyPr>
            <a:normAutofit fontScale="90000"/>
          </a:bodyPr>
          <a:lstStyle/>
          <a:p>
            <a:r>
              <a:rPr lang="uk-UA" sz="2200" b="1" i="1" dirty="0">
                <a:solidFill>
                  <a:schemeClr val="accent2">
                    <a:lumMod val="75000"/>
                  </a:schemeClr>
                </a:solidFill>
                <a:effectLst>
                  <a:outerShdw blurRad="38100" dist="38100" dir="2700000" algn="tl">
                    <a:srgbClr val="000000">
                      <a:alpha val="43137"/>
                    </a:srgbClr>
                  </a:outerShdw>
                </a:effectLst>
              </a:rPr>
              <a:t>У яких випадках лікар первинної медичної допомоги може самостійно здійснювати призначення </a:t>
            </a:r>
            <a:r>
              <a:rPr lang="uk-UA" sz="2200" b="1" i="1" dirty="0" err="1">
                <a:solidFill>
                  <a:schemeClr val="accent2">
                    <a:lumMod val="75000"/>
                  </a:schemeClr>
                </a:solidFill>
                <a:effectLst>
                  <a:outerShdw blurRad="38100" dist="38100" dir="2700000" algn="tl">
                    <a:srgbClr val="000000">
                      <a:alpha val="43137"/>
                    </a:srgbClr>
                  </a:outerShdw>
                </a:effectLst>
              </a:rPr>
              <a:t>опіоїдних</a:t>
            </a:r>
            <a:r>
              <a:rPr lang="uk-UA" sz="2200" b="1" i="1" dirty="0">
                <a:solidFill>
                  <a:schemeClr val="accent2">
                    <a:lumMod val="75000"/>
                  </a:schemeClr>
                </a:solidFill>
                <a:effectLst>
                  <a:outerShdw blurRad="38100" dist="38100" dir="2700000" algn="tl">
                    <a:srgbClr val="000000">
                      <a:alpha val="43137"/>
                    </a:srgbClr>
                  </a:outerShdw>
                </a:effectLst>
              </a:rPr>
              <a:t> анальгетиків в рамках програми реімбурсації?</a:t>
            </a:r>
          </a:p>
        </p:txBody>
      </p:sp>
      <p:sp>
        <p:nvSpPr>
          <p:cNvPr id="3" name="Номер слайда 2">
            <a:extLst>
              <a:ext uri="{FF2B5EF4-FFF2-40B4-BE49-F238E27FC236}">
                <a16:creationId xmlns:a16="http://schemas.microsoft.com/office/drawing/2014/main" id="{28CFAC3A-D298-4164-B38B-E0852DD9CFDC}"/>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37</a:t>
            </a:fld>
            <a:endParaRPr lang="ru-RU"/>
          </a:p>
        </p:txBody>
      </p:sp>
      <p:pic>
        <p:nvPicPr>
          <p:cNvPr id="5" name="Содержимое 3" descr="D:\Apteka_ OPV\логотип\Aptechne_obyednannya_LOGO.jpg">
            <a:extLst>
              <a:ext uri="{FF2B5EF4-FFF2-40B4-BE49-F238E27FC236}">
                <a16:creationId xmlns:a16="http://schemas.microsoft.com/office/drawing/2014/main" id="{990A655F-FCAB-40B8-8CAD-7B884FA57651}"/>
              </a:ext>
            </a:extLst>
          </p:cNvPr>
          <p:cNvPicPr>
            <a:picLocks/>
          </p:cNvPicPr>
          <p:nvPr/>
        </p:nvPicPr>
        <p:blipFill>
          <a:blip r:embed="rId2" cstate="print"/>
          <a:srcRect/>
          <a:stretch>
            <a:fillRect/>
          </a:stretch>
        </p:blipFill>
        <p:spPr bwMode="auto">
          <a:xfrm>
            <a:off x="107504" y="168870"/>
            <a:ext cx="1115616" cy="1052736"/>
          </a:xfrm>
          <a:prstGeom prst="rect">
            <a:avLst/>
          </a:prstGeom>
          <a:noFill/>
          <a:ln w="9525">
            <a:noFill/>
            <a:miter lim="800000"/>
            <a:headEnd/>
            <a:tailEnd/>
          </a:ln>
        </p:spPr>
      </p:pic>
      <p:sp>
        <p:nvSpPr>
          <p:cNvPr id="7" name="Объект 6">
            <a:extLst>
              <a:ext uri="{FF2B5EF4-FFF2-40B4-BE49-F238E27FC236}">
                <a16:creationId xmlns:a16="http://schemas.microsoft.com/office/drawing/2014/main" id="{A3610EAF-2A69-4FA5-9AAD-189CFFDA1DA5}"/>
              </a:ext>
            </a:extLst>
          </p:cNvPr>
          <p:cNvSpPr>
            <a:spLocks noGrp="1"/>
          </p:cNvSpPr>
          <p:nvPr>
            <p:ph sz="quarter" idx="1"/>
          </p:nvPr>
        </p:nvSpPr>
        <p:spPr>
          <a:xfrm>
            <a:off x="485456" y="1596901"/>
            <a:ext cx="8658544" cy="5087449"/>
          </a:xfrm>
        </p:spPr>
        <p:txBody>
          <a:bodyPr>
            <a:normAutofit/>
          </a:bodyPr>
          <a:lstStyle/>
          <a:p>
            <a:endParaRPr lang="uk-UA" b="1" dirty="0"/>
          </a:p>
          <a:p>
            <a:endParaRPr lang="uk-UA" b="1" dirty="0"/>
          </a:p>
          <a:p>
            <a:endParaRPr lang="uk-UA" b="1" dirty="0"/>
          </a:p>
        </p:txBody>
      </p:sp>
      <p:graphicFrame>
        <p:nvGraphicFramePr>
          <p:cNvPr id="4" name="Таблица 3"/>
          <p:cNvGraphicFramePr>
            <a:graphicFrameLocks noGrp="1"/>
          </p:cNvGraphicFramePr>
          <p:nvPr>
            <p:extLst>
              <p:ext uri="{D42A27DB-BD31-4B8C-83A1-F6EECF244321}">
                <p14:modId xmlns:p14="http://schemas.microsoft.com/office/powerpoint/2010/main" val="1649866212"/>
              </p:ext>
            </p:extLst>
          </p:nvPr>
        </p:nvGraphicFramePr>
        <p:xfrm>
          <a:off x="539553" y="1536246"/>
          <a:ext cx="8154488" cy="5130337"/>
        </p:xfrm>
        <a:graphic>
          <a:graphicData uri="http://schemas.openxmlformats.org/drawingml/2006/table">
            <a:tbl>
              <a:tblPr firstRow="1" bandRow="1">
                <a:tableStyleId>{5C22544A-7EE6-4342-B048-85BDC9FD1C3A}</a:tableStyleId>
              </a:tblPr>
              <a:tblGrid>
                <a:gridCol w="2257045">
                  <a:extLst>
                    <a:ext uri="{9D8B030D-6E8A-4147-A177-3AD203B41FA5}">
                      <a16:colId xmlns:a16="http://schemas.microsoft.com/office/drawing/2014/main" val="128977978"/>
                    </a:ext>
                  </a:extLst>
                </a:gridCol>
                <a:gridCol w="3143554">
                  <a:extLst>
                    <a:ext uri="{9D8B030D-6E8A-4147-A177-3AD203B41FA5}">
                      <a16:colId xmlns:a16="http://schemas.microsoft.com/office/drawing/2014/main" val="2551898730"/>
                    </a:ext>
                  </a:extLst>
                </a:gridCol>
                <a:gridCol w="2753889">
                  <a:extLst>
                    <a:ext uri="{9D8B030D-6E8A-4147-A177-3AD203B41FA5}">
                      <a16:colId xmlns:a16="http://schemas.microsoft.com/office/drawing/2014/main" val="2015217444"/>
                    </a:ext>
                  </a:extLst>
                </a:gridCol>
              </a:tblGrid>
              <a:tr h="781853">
                <a:tc>
                  <a:txBody>
                    <a:bodyPr/>
                    <a:lstStyle/>
                    <a:p>
                      <a:pPr algn="ctr">
                        <a:lnSpc>
                          <a:spcPct val="107000"/>
                        </a:lnSpc>
                        <a:spcAft>
                          <a:spcPts val="0"/>
                        </a:spcAft>
                      </a:pPr>
                      <a:r>
                        <a:rPr lang="uk-UA"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Категорія пацієнтів</a:t>
                      </a:r>
                      <a:endParaRPr lang="uk-UA"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73098" marR="73098" marT="36549" marB="36549"/>
                </a:tc>
                <a:tc>
                  <a:txBody>
                    <a:bodyPr/>
                    <a:lstStyle/>
                    <a:p>
                      <a:pPr algn="ctr">
                        <a:lnSpc>
                          <a:spcPct val="107000"/>
                        </a:lnSpc>
                        <a:spcAft>
                          <a:spcPts val="0"/>
                        </a:spcAft>
                      </a:pPr>
                      <a:r>
                        <a:rPr lang="uk-UA" sz="1600" b="1" kern="1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Умова</a:t>
                      </a:r>
                      <a:endParaRPr lang="uk-UA" sz="1600" b="1">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73098" marR="73098" marT="36549" marB="36549"/>
                </a:tc>
                <a:tc>
                  <a:txBody>
                    <a:bodyPr/>
                    <a:lstStyle/>
                    <a:p>
                      <a:pPr algn="ctr">
                        <a:lnSpc>
                          <a:spcPct val="107000"/>
                        </a:lnSpc>
                        <a:spcAft>
                          <a:spcPts val="0"/>
                        </a:spcAft>
                      </a:pPr>
                      <a:r>
                        <a:rPr lang="uk-UA" sz="1600" b="1" kern="1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Можливість самостійно здійснювати призначення</a:t>
                      </a:r>
                      <a:endParaRPr lang="uk-UA" sz="1600" b="1">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09564305"/>
                  </a:ext>
                </a:extLst>
              </a:tr>
              <a:tr h="1251073">
                <a:tc>
                  <a:txBody>
                    <a:bodyPr/>
                    <a:lstStyle/>
                    <a:p>
                      <a:pPr>
                        <a:lnSpc>
                          <a:spcPct val="107000"/>
                        </a:lnSpc>
                        <a:spcAft>
                          <a:spcPts val="0"/>
                        </a:spcAft>
                      </a:pPr>
                      <a:r>
                        <a:rPr lang="uk-UA"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пацієнти зі злоякісними захворюваннями</a:t>
                      </a:r>
                      <a:endParaRPr lang="uk-UA"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73098" marR="73098" marT="36549" marB="36549"/>
                </a:tc>
                <a:tc>
                  <a:txBody>
                    <a:bodyPr/>
                    <a:lstStyle/>
                    <a:p>
                      <a:pPr>
                        <a:lnSpc>
                          <a:spcPct val="107000"/>
                        </a:lnSpc>
                        <a:spcAft>
                          <a:spcPts val="0"/>
                        </a:spcAft>
                      </a:pPr>
                      <a:r>
                        <a:rPr lang="uk-UA"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лікар ПМД має самостійно створити план лікування, це – обов'язкова вимога для призначення ліків за програмою реімбурсації</a:t>
                      </a:r>
                      <a:endParaRPr lang="uk-UA"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73098" marR="73098" marT="36549" marB="36549"/>
                </a:tc>
                <a:tc>
                  <a:txBody>
                    <a:bodyPr/>
                    <a:lstStyle/>
                    <a:p>
                      <a:pPr algn="ctr">
                        <a:lnSpc>
                          <a:spcPct val="107000"/>
                        </a:lnSpc>
                        <a:spcAft>
                          <a:spcPts val="0"/>
                        </a:spcAft>
                      </a:pPr>
                      <a:r>
                        <a:rPr lang="uk-UA"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ТАК</a:t>
                      </a:r>
                      <a:endParaRPr lang="uk-UA"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18846528"/>
                  </a:ext>
                </a:extLst>
              </a:tr>
              <a:tr h="2150095">
                <a:tc rowSpan="2">
                  <a:txBody>
                    <a:bodyPr/>
                    <a:lstStyle/>
                    <a:p>
                      <a:pPr>
                        <a:lnSpc>
                          <a:spcPct val="107000"/>
                        </a:lnSpc>
                        <a:spcAft>
                          <a:spcPts val="0"/>
                        </a:spcAft>
                      </a:pPr>
                      <a:r>
                        <a:rPr lang="uk-UA"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пацієнти з незлоякісними захворюваннями</a:t>
                      </a:r>
                      <a:endParaRPr lang="uk-UA"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73098" marR="73098" marT="36549" marB="36549"/>
                </a:tc>
                <a:tc>
                  <a:txBody>
                    <a:bodyPr/>
                    <a:lstStyle/>
                    <a:p>
                      <a:pPr>
                        <a:lnSpc>
                          <a:spcPct val="107000"/>
                        </a:lnSpc>
                        <a:spcAft>
                          <a:spcPts val="0"/>
                        </a:spcAft>
                      </a:pPr>
                      <a:r>
                        <a:rPr lang="uk-UA"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знеболення опіоїдними анальгетиками раніше не призначалося </a:t>
                      </a:r>
                      <a:endParaRPr lang="uk-UA"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73098" marR="73098" marT="36549" marB="36549"/>
                </a:tc>
                <a:tc>
                  <a:txBody>
                    <a:bodyPr/>
                    <a:lstStyle/>
                    <a:p>
                      <a:pPr>
                        <a:lnSpc>
                          <a:spcPct val="107000"/>
                        </a:lnSpc>
                        <a:spcAft>
                          <a:spcPts val="800"/>
                        </a:spcAft>
                      </a:pPr>
                      <a:r>
                        <a:rPr lang="uk-UA"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НІ, має скерувати пацієнта на спеціалізований рівень для призначення опіоїдної терапії та створення відповідного плану спостереження лікарем-спеціалістом. </a:t>
                      </a:r>
                      <a:endParaRPr lang="uk-UA"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31993773"/>
                  </a:ext>
                </a:extLst>
              </a:tr>
              <a:tr h="775174">
                <a:tc vMerge="1">
                  <a:txBody>
                    <a:bodyPr/>
                    <a:lstStyle/>
                    <a:p>
                      <a:endParaRPr lang="uk-UA"/>
                    </a:p>
                  </a:txBody>
                  <a:tcPr/>
                </a:tc>
                <a:tc>
                  <a:txBody>
                    <a:bodyPr/>
                    <a:lstStyle/>
                    <a:p>
                      <a:pPr>
                        <a:lnSpc>
                          <a:spcPct val="107000"/>
                        </a:lnSpc>
                        <a:spcAft>
                          <a:spcPts val="0"/>
                        </a:spcAft>
                      </a:pPr>
                      <a:r>
                        <a:rPr lang="uk-UA"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знеболення опіоїдними анальгетиками раніше призначалося</a:t>
                      </a:r>
                      <a:endParaRPr lang="uk-UA"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73098" marR="73098" marT="36549" marB="36549"/>
                </a:tc>
                <a:tc>
                  <a:txBody>
                    <a:bodyPr/>
                    <a:lstStyle/>
                    <a:p>
                      <a:pPr>
                        <a:lnSpc>
                          <a:spcPct val="107000"/>
                        </a:lnSpc>
                        <a:spcAft>
                          <a:spcPts val="800"/>
                        </a:spcAft>
                      </a:pPr>
                      <a:r>
                        <a:rPr lang="uk-UA"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ТАК, на основі плану спостереження лікаря-спеціаліста</a:t>
                      </a:r>
                      <a:endParaRPr lang="uk-UA" sz="16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09040438"/>
                  </a:ext>
                </a:extLst>
              </a:tr>
            </a:tbl>
          </a:graphicData>
        </a:graphic>
      </p:graphicFrame>
    </p:spTree>
    <p:extLst>
      <p:ext uri="{BB962C8B-B14F-4D97-AF65-F5344CB8AC3E}">
        <p14:creationId xmlns:p14="http://schemas.microsoft.com/office/powerpoint/2010/main" val="806843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78E70C-3581-480A-A244-44B5C55E9278}"/>
              </a:ext>
            </a:extLst>
          </p:cNvPr>
          <p:cNvSpPr>
            <a:spLocks noGrp="1"/>
          </p:cNvSpPr>
          <p:nvPr>
            <p:ph type="title"/>
          </p:nvPr>
        </p:nvSpPr>
        <p:spPr>
          <a:xfrm>
            <a:off x="1331640" y="170351"/>
            <a:ext cx="7362400" cy="990600"/>
          </a:xfrm>
        </p:spPr>
        <p:txBody>
          <a:bodyPr>
            <a:normAutofit fontScale="90000"/>
          </a:bodyPr>
          <a:lstStyle/>
          <a:p>
            <a:br>
              <a:rPr lang="uk-UA" sz="2200" b="1" i="1" dirty="0">
                <a:solidFill>
                  <a:srgbClr val="FF0000"/>
                </a:solidFill>
                <a:effectLst>
                  <a:outerShdw blurRad="38100" dist="38100" dir="2700000" algn="tl">
                    <a:srgbClr val="000000">
                      <a:alpha val="43137"/>
                    </a:srgbClr>
                  </a:outerShdw>
                </a:effectLst>
              </a:rPr>
            </a:br>
            <a:r>
              <a:rPr lang="uk-UA" sz="2200" b="1" i="1" dirty="0">
                <a:solidFill>
                  <a:srgbClr val="FF0000"/>
                </a:solidFill>
                <a:effectLst>
                  <a:outerShdw blurRad="38100" dist="38100" dir="2700000" algn="tl">
                    <a:srgbClr val="000000">
                      <a:alpha val="43137"/>
                    </a:srgbClr>
                  </a:outerShdw>
                </a:effectLst>
              </a:rPr>
              <a:t>У яких випадках лікар первинної медичної допомоги має скерувати пацієнта на спеціалізований рівень, перш ніж виписати рецепт на опіоїдні анальгетики за програмою реімбурсації вперше?</a:t>
            </a:r>
            <a:br>
              <a:rPr lang="uk-UA" sz="2400" dirty="0"/>
            </a:br>
            <a:endParaRPr lang="uk-UA" sz="2200" b="1" i="1" dirty="0">
              <a:solidFill>
                <a:srgbClr val="FF0000"/>
              </a:solidFill>
              <a:effectLst>
                <a:outerShdw blurRad="38100" dist="38100" dir="2700000" algn="tl">
                  <a:srgbClr val="000000">
                    <a:alpha val="43137"/>
                  </a:srgbClr>
                </a:outerShdw>
              </a:effectLst>
            </a:endParaRPr>
          </a:p>
        </p:txBody>
      </p:sp>
      <p:sp>
        <p:nvSpPr>
          <p:cNvPr id="3" name="Номер слайда 2">
            <a:extLst>
              <a:ext uri="{FF2B5EF4-FFF2-40B4-BE49-F238E27FC236}">
                <a16:creationId xmlns:a16="http://schemas.microsoft.com/office/drawing/2014/main" id="{28CFAC3A-D298-4164-B38B-E0852DD9CFDC}"/>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38</a:t>
            </a:fld>
            <a:endParaRPr lang="ru-RU"/>
          </a:p>
        </p:txBody>
      </p:sp>
      <p:pic>
        <p:nvPicPr>
          <p:cNvPr id="5" name="Содержимое 3" descr="D:\Apteka_ OPV\логотип\Aptechne_obyednannya_LOGO.jpg">
            <a:extLst>
              <a:ext uri="{FF2B5EF4-FFF2-40B4-BE49-F238E27FC236}">
                <a16:creationId xmlns:a16="http://schemas.microsoft.com/office/drawing/2014/main" id="{990A655F-FCAB-40B8-8CAD-7B884FA57651}"/>
              </a:ext>
            </a:extLst>
          </p:cNvPr>
          <p:cNvPicPr>
            <a:picLocks/>
          </p:cNvPicPr>
          <p:nvPr/>
        </p:nvPicPr>
        <p:blipFill>
          <a:blip r:embed="rId2" cstate="print"/>
          <a:srcRect/>
          <a:stretch>
            <a:fillRect/>
          </a:stretch>
        </p:blipFill>
        <p:spPr bwMode="auto">
          <a:xfrm>
            <a:off x="107504" y="139283"/>
            <a:ext cx="1115616" cy="1052736"/>
          </a:xfrm>
          <a:prstGeom prst="rect">
            <a:avLst/>
          </a:prstGeom>
          <a:noFill/>
          <a:ln w="9525">
            <a:noFill/>
            <a:miter lim="800000"/>
            <a:headEnd/>
            <a:tailEnd/>
          </a:ln>
        </p:spPr>
      </p:pic>
      <p:sp>
        <p:nvSpPr>
          <p:cNvPr id="7" name="Объект 6">
            <a:extLst>
              <a:ext uri="{FF2B5EF4-FFF2-40B4-BE49-F238E27FC236}">
                <a16:creationId xmlns:a16="http://schemas.microsoft.com/office/drawing/2014/main" id="{A3610EAF-2A69-4FA5-9AAD-189CFFDA1DA5}"/>
              </a:ext>
            </a:extLst>
          </p:cNvPr>
          <p:cNvSpPr>
            <a:spLocks noGrp="1"/>
          </p:cNvSpPr>
          <p:nvPr>
            <p:ph sz="quarter" idx="1"/>
          </p:nvPr>
        </p:nvSpPr>
        <p:spPr>
          <a:xfrm>
            <a:off x="107504" y="1554835"/>
            <a:ext cx="6043009" cy="5132813"/>
          </a:xfrm>
        </p:spPr>
        <p:txBody>
          <a:bodyPr>
            <a:normAutofit fontScale="77500" lnSpcReduction="20000"/>
          </a:bodyPr>
          <a:lstStyle/>
          <a:p>
            <a:pPr marL="0" indent="0">
              <a:buNone/>
            </a:pPr>
            <a:r>
              <a:rPr lang="uk-UA" b="1" dirty="0"/>
              <a:t>Лікар ПМД скеровує пацієнта на спеціалізований рівень у разі:</a:t>
            </a:r>
          </a:p>
          <a:p>
            <a:r>
              <a:rPr lang="uk-UA" dirty="0"/>
              <a:t>якщо у пацієнта відсутній обліковий “Паліативний статус” – для його встановлення;</a:t>
            </a:r>
          </a:p>
          <a:p>
            <a:r>
              <a:rPr lang="uk-UA" dirty="0"/>
              <a:t>для підбору опіоїдної терапії та створення плану спостереження для пацієнтів зі незлоякісними захворюваннями;</a:t>
            </a:r>
          </a:p>
          <a:p>
            <a:r>
              <a:rPr lang="uk-UA" dirty="0"/>
              <a:t>для внесення змін у призначення лікаря-спеціаліста – у разі, якщо рівень болю пацієнта змінився;</a:t>
            </a:r>
          </a:p>
          <a:p>
            <a:r>
              <a:rPr lang="uk-UA" dirty="0"/>
              <a:t>якщо біль пацієнта обумовлений захворюваннями, що спричинені розладами психіки та поведінки – у такому разі лікар ПМД скеровує пацієнта до лікаря-психіатра.</a:t>
            </a:r>
          </a:p>
          <a:p>
            <a:endParaRPr lang="uk-UA" dirty="0"/>
          </a:p>
        </p:txBody>
      </p:sp>
      <p:pic>
        <p:nvPicPr>
          <p:cNvPr id="9" name="Рисунок 8">
            <a:extLst>
              <a:ext uri="{FF2B5EF4-FFF2-40B4-BE49-F238E27FC236}">
                <a16:creationId xmlns:a16="http://schemas.microsoft.com/office/drawing/2014/main" id="{619CB05B-D509-4632-AB50-AC7DC925C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572" y="4503064"/>
            <a:ext cx="3182924" cy="2022279"/>
          </a:xfrm>
          <a:prstGeom prst="rect">
            <a:avLst/>
          </a:prstGeom>
        </p:spPr>
      </p:pic>
      <p:pic>
        <p:nvPicPr>
          <p:cNvPr id="11" name="Рисунок 10">
            <a:extLst>
              <a:ext uri="{FF2B5EF4-FFF2-40B4-BE49-F238E27FC236}">
                <a16:creationId xmlns:a16="http://schemas.microsoft.com/office/drawing/2014/main" id="{71C9B94F-478A-4CBD-9FF6-ACF253F7F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1823180"/>
            <a:ext cx="2857500" cy="2286000"/>
          </a:xfrm>
          <a:prstGeom prst="rect">
            <a:avLst/>
          </a:prstGeom>
        </p:spPr>
      </p:pic>
    </p:spTree>
    <p:extLst>
      <p:ext uri="{BB962C8B-B14F-4D97-AF65-F5344CB8AC3E}">
        <p14:creationId xmlns:p14="http://schemas.microsoft.com/office/powerpoint/2010/main" val="1323758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78E70C-3581-480A-A244-44B5C55E9278}"/>
              </a:ext>
            </a:extLst>
          </p:cNvPr>
          <p:cNvSpPr>
            <a:spLocks noGrp="1"/>
          </p:cNvSpPr>
          <p:nvPr>
            <p:ph type="title"/>
          </p:nvPr>
        </p:nvSpPr>
        <p:spPr>
          <a:xfrm>
            <a:off x="1331640" y="170351"/>
            <a:ext cx="7362400" cy="990600"/>
          </a:xfrm>
        </p:spPr>
        <p:txBody>
          <a:bodyPr>
            <a:noAutofit/>
          </a:bodyPr>
          <a:lstStyle/>
          <a:p>
            <a:br>
              <a:rPr lang="uk-UA" sz="2400" b="1" i="1" dirty="0">
                <a:solidFill>
                  <a:srgbClr val="FF0000"/>
                </a:solidFill>
                <a:effectLst>
                  <a:outerShdw blurRad="38100" dist="38100" dir="2700000" algn="tl">
                    <a:srgbClr val="000000">
                      <a:alpha val="43137"/>
                    </a:srgbClr>
                  </a:outerShdw>
                </a:effectLst>
              </a:rPr>
            </a:br>
            <a:r>
              <a:rPr lang="uk-UA" sz="2400" b="1" i="1" dirty="0">
                <a:solidFill>
                  <a:srgbClr val="FF0000"/>
                </a:solidFill>
                <a:effectLst>
                  <a:outerShdw blurRad="38100" dist="38100" dir="2700000" algn="tl">
                    <a:srgbClr val="000000">
                      <a:alpha val="43137"/>
                    </a:srgbClr>
                  </a:outerShdw>
                </a:effectLst>
              </a:rPr>
              <a:t>Чи може лікар-спеціаліст виписати е-рецепт на препарати знеболення за програмою реімбурсації?</a:t>
            </a:r>
            <a:br>
              <a:rPr lang="uk-UA" sz="2400" b="1" i="1" dirty="0">
                <a:solidFill>
                  <a:srgbClr val="FF0000"/>
                </a:solidFill>
                <a:effectLst>
                  <a:outerShdw blurRad="38100" dist="38100" dir="2700000" algn="tl">
                    <a:srgbClr val="000000">
                      <a:alpha val="43137"/>
                    </a:srgbClr>
                  </a:outerShdw>
                </a:effectLst>
              </a:rPr>
            </a:br>
            <a:endParaRPr lang="uk-UA" sz="2400" b="1" i="1" dirty="0">
              <a:solidFill>
                <a:srgbClr val="FF0000"/>
              </a:solidFill>
              <a:effectLst>
                <a:outerShdw blurRad="38100" dist="38100" dir="2700000" algn="tl">
                  <a:srgbClr val="000000">
                    <a:alpha val="43137"/>
                  </a:srgbClr>
                </a:outerShdw>
              </a:effectLst>
            </a:endParaRPr>
          </a:p>
        </p:txBody>
      </p:sp>
      <p:sp>
        <p:nvSpPr>
          <p:cNvPr id="3" name="Номер слайда 2">
            <a:extLst>
              <a:ext uri="{FF2B5EF4-FFF2-40B4-BE49-F238E27FC236}">
                <a16:creationId xmlns:a16="http://schemas.microsoft.com/office/drawing/2014/main" id="{28CFAC3A-D298-4164-B38B-E0852DD9CFDC}"/>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39</a:t>
            </a:fld>
            <a:endParaRPr lang="ru-RU"/>
          </a:p>
        </p:txBody>
      </p:sp>
      <p:pic>
        <p:nvPicPr>
          <p:cNvPr id="5" name="Содержимое 3" descr="D:\Apteka_ OPV\логотип\Aptechne_obyednannya_LOGO.jpg">
            <a:extLst>
              <a:ext uri="{FF2B5EF4-FFF2-40B4-BE49-F238E27FC236}">
                <a16:creationId xmlns:a16="http://schemas.microsoft.com/office/drawing/2014/main" id="{990A655F-FCAB-40B8-8CAD-7B884FA57651}"/>
              </a:ext>
            </a:extLst>
          </p:cNvPr>
          <p:cNvPicPr>
            <a:picLocks/>
          </p:cNvPicPr>
          <p:nvPr/>
        </p:nvPicPr>
        <p:blipFill>
          <a:blip r:embed="rId2" cstate="print"/>
          <a:srcRect/>
          <a:stretch>
            <a:fillRect/>
          </a:stretch>
        </p:blipFill>
        <p:spPr bwMode="auto">
          <a:xfrm>
            <a:off x="107504" y="139283"/>
            <a:ext cx="1115616" cy="1052736"/>
          </a:xfrm>
          <a:prstGeom prst="rect">
            <a:avLst/>
          </a:prstGeom>
          <a:noFill/>
          <a:ln w="9525">
            <a:noFill/>
            <a:miter lim="800000"/>
            <a:headEnd/>
            <a:tailEnd/>
          </a:ln>
        </p:spPr>
      </p:pic>
      <p:sp>
        <p:nvSpPr>
          <p:cNvPr id="7" name="Объект 6">
            <a:extLst>
              <a:ext uri="{FF2B5EF4-FFF2-40B4-BE49-F238E27FC236}">
                <a16:creationId xmlns:a16="http://schemas.microsoft.com/office/drawing/2014/main" id="{A3610EAF-2A69-4FA5-9AAD-189CFFDA1DA5}"/>
              </a:ext>
            </a:extLst>
          </p:cNvPr>
          <p:cNvSpPr>
            <a:spLocks noGrp="1"/>
          </p:cNvSpPr>
          <p:nvPr>
            <p:ph sz="quarter" idx="1"/>
          </p:nvPr>
        </p:nvSpPr>
        <p:spPr>
          <a:xfrm>
            <a:off x="25194" y="1612991"/>
            <a:ext cx="6393532" cy="5087449"/>
          </a:xfrm>
        </p:spPr>
        <p:txBody>
          <a:bodyPr>
            <a:normAutofit fontScale="77500" lnSpcReduction="20000"/>
          </a:bodyPr>
          <a:lstStyle/>
          <a:p>
            <a:r>
              <a:rPr lang="uk-UA" b="1" u="sng" dirty="0">
                <a:effectLst>
                  <a:outerShdw blurRad="38100" dist="38100" dir="2700000" algn="tl">
                    <a:srgbClr val="000000">
                      <a:alpha val="43137"/>
                    </a:srgbClr>
                  </a:outerShdw>
                </a:effectLst>
              </a:rPr>
              <a:t>Ні,</a:t>
            </a:r>
            <a:r>
              <a:rPr lang="uk-UA" dirty="0"/>
              <a:t> лікар-спеціаліст </a:t>
            </a:r>
            <a:r>
              <a:rPr lang="uk-UA" b="1" dirty="0"/>
              <a:t>може виписати </a:t>
            </a:r>
            <a:r>
              <a:rPr lang="uk-UA" dirty="0"/>
              <a:t>електронний рецепт на опіоїдні анальгетики для паліативних пацієнтів </a:t>
            </a:r>
            <a:r>
              <a:rPr lang="uk-UA" b="1" dirty="0"/>
              <a:t>поза програмою реімбурсації </a:t>
            </a:r>
            <a:r>
              <a:rPr lang="uk-UA" dirty="0"/>
              <a:t>– тобто за власні кошти пацієнта.</a:t>
            </a:r>
          </a:p>
          <a:p>
            <a:r>
              <a:rPr lang="uk-UA" dirty="0"/>
              <a:t>Для виписування е-рецепта лікар спеціалізованої медичної допомоги має підібрати опіоїдну терапію та відобразити її в плані спостереження і надалі спрямувати пацієнта на первинний рівень.</a:t>
            </a:r>
          </a:p>
          <a:p>
            <a:r>
              <a:rPr lang="uk-UA" b="1" dirty="0"/>
              <a:t>Виключеннями</a:t>
            </a:r>
            <a:r>
              <a:rPr lang="uk-UA" dirty="0"/>
              <a:t> є лише такі лікарі спеціалісти як лікар-психіатр (та лікар психіатр дитячий), які ведуть паліативних пацієнтів, у яких біль зумовлений розладами психіки та поведінки. Вони можуть виписати таким пацієнтам рецепт на знеболюючі ліки за програмою реімбурсації (на основі призначення свого плану лікування).</a:t>
            </a:r>
          </a:p>
          <a:p>
            <a:endParaRPr lang="uk-UA" dirty="0"/>
          </a:p>
        </p:txBody>
      </p:sp>
      <p:pic>
        <p:nvPicPr>
          <p:cNvPr id="6" name="Рисунок 5">
            <a:extLst>
              <a:ext uri="{FF2B5EF4-FFF2-40B4-BE49-F238E27FC236}">
                <a16:creationId xmlns:a16="http://schemas.microsoft.com/office/drawing/2014/main" id="{5474ACB3-3E48-475F-8AC2-747132D824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9537" y="1612991"/>
            <a:ext cx="2576060" cy="2060848"/>
          </a:xfrm>
          <a:prstGeom prst="rect">
            <a:avLst/>
          </a:prstGeom>
        </p:spPr>
      </p:pic>
    </p:spTree>
    <p:extLst>
      <p:ext uri="{BB962C8B-B14F-4D97-AF65-F5344CB8AC3E}">
        <p14:creationId xmlns:p14="http://schemas.microsoft.com/office/powerpoint/2010/main" val="358849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4506" y="234127"/>
            <a:ext cx="7917701" cy="990600"/>
          </a:xfrm>
        </p:spPr>
        <p:txBody>
          <a:bodyPr>
            <a:noAutofit/>
          </a:bodyPr>
          <a:lstStyle/>
          <a:p>
            <a:pPr algn="ctr"/>
            <a:r>
              <a:rPr lang="uk-UA" sz="3500" b="1" i="1" dirty="0">
                <a:solidFill>
                  <a:schemeClr val="accent2">
                    <a:lumMod val="75000"/>
                  </a:schemeClr>
                </a:solidFill>
                <a:effectLst>
                  <a:outerShdw blurRad="38100" dist="38100" dir="2700000" algn="tl">
                    <a:srgbClr val="000000">
                      <a:alpha val="43137"/>
                    </a:srgbClr>
                  </a:outerShdw>
                </a:effectLst>
              </a:rPr>
              <a:t>Рецепти обов'язково виписуються на: </a:t>
            </a:r>
            <a:endParaRPr lang="ru-RU" sz="3500" i="1" dirty="0">
              <a:solidFill>
                <a:schemeClr val="accent2">
                  <a:lumMod val="75000"/>
                </a:schemeClr>
              </a:solidFill>
              <a:effectLst>
                <a:outerShdw blurRad="38100" dist="38100" dir="2700000" algn="tl">
                  <a:srgbClr val="000000">
                    <a:alpha val="43137"/>
                  </a:srgbClr>
                </a:outerShdw>
              </a:effectLst>
            </a:endParaRPr>
          </a:p>
        </p:txBody>
      </p:sp>
      <p:sp>
        <p:nvSpPr>
          <p:cNvPr id="3" name="Объект 2"/>
          <p:cNvSpPr>
            <a:spLocks noGrp="1"/>
          </p:cNvSpPr>
          <p:nvPr>
            <p:ph sz="quarter" idx="1"/>
          </p:nvPr>
        </p:nvSpPr>
        <p:spPr>
          <a:xfrm>
            <a:off x="0" y="1600200"/>
            <a:ext cx="8964488" cy="5257800"/>
          </a:xfrm>
        </p:spPr>
        <p:txBody>
          <a:bodyPr>
            <a:normAutofit fontScale="85000" lnSpcReduction="10000"/>
          </a:bodyPr>
          <a:lstStyle/>
          <a:p>
            <a:pPr marL="777240" lvl="1" indent="-457200" algn="just"/>
            <a:r>
              <a:rPr lang="uk-UA" dirty="0"/>
              <a:t>Рецептурні лікарські засоби за рахунок коштів споживача або інших джерел, крім бюджетних;</a:t>
            </a:r>
          </a:p>
          <a:p>
            <a:pPr marL="777240" lvl="1" indent="-457200" algn="just"/>
            <a:r>
              <a:rPr lang="uk-UA" dirty="0"/>
              <a:t>Лікарські засоби і медичні вироби, які підлягають реімбурсації;</a:t>
            </a:r>
          </a:p>
          <a:p>
            <a:pPr marL="777240" lvl="1" indent="-457200" algn="just"/>
            <a:r>
              <a:rPr lang="uk-UA" dirty="0"/>
              <a:t>Лікарські засоби і медичні вироби, які відпускаються  на пільгових умовах</a:t>
            </a:r>
          </a:p>
          <a:p>
            <a:pPr marL="777240" lvl="1" indent="-457200" algn="just"/>
            <a:r>
              <a:rPr lang="uk-UA" dirty="0"/>
              <a:t>Екстемпоральні лікарські засоби.</a:t>
            </a:r>
          </a:p>
          <a:p>
            <a:pPr marL="777240" lvl="1" indent="-457200" algn="just"/>
            <a:endParaRPr lang="uk-UA" dirty="0"/>
          </a:p>
          <a:p>
            <a:pPr marL="320040" lvl="1" indent="0" algn="just">
              <a:buNone/>
            </a:pPr>
            <a:r>
              <a:rPr lang="uk-UA" dirty="0"/>
              <a:t>                                                          ФОРМИ РЕЦЕПТУРНИХ БЛАНКІВ:</a:t>
            </a:r>
          </a:p>
          <a:p>
            <a:pPr marL="320040" lvl="1" indent="0" algn="just">
              <a:buNone/>
            </a:pPr>
            <a:r>
              <a:rPr lang="uk-UA" dirty="0"/>
              <a:t>                                              Рецептурний бланк форми № 1 (ф-1) </a:t>
            </a:r>
          </a:p>
          <a:p>
            <a:pPr marL="320040" lvl="1" indent="0" algn="just">
              <a:buNone/>
            </a:pPr>
            <a:r>
              <a:rPr lang="uk-UA" dirty="0"/>
              <a:t>                                              Рецептурний бланк форми № 3 (ф-3) </a:t>
            </a:r>
          </a:p>
          <a:p>
            <a:pPr marL="320040" lvl="1" indent="0" algn="just">
              <a:buNone/>
            </a:pPr>
            <a:endParaRPr lang="uk-UA" dirty="0"/>
          </a:p>
          <a:p>
            <a:pPr marL="320040" lvl="1" indent="0" algn="just">
              <a:buNone/>
            </a:pPr>
            <a:r>
              <a:rPr lang="uk-UA" dirty="0"/>
              <a:t>ВИДИ РЕЦЕПТІВ:                        </a:t>
            </a:r>
          </a:p>
          <a:p>
            <a:pPr marL="777240" lvl="1" indent="-457200" algn="just"/>
            <a:r>
              <a:rPr lang="uk-UA" dirty="0"/>
              <a:t>Паперовий </a:t>
            </a:r>
          </a:p>
          <a:p>
            <a:pPr marL="777240" lvl="1" indent="-457200" algn="just"/>
            <a:r>
              <a:rPr lang="uk-UA" dirty="0"/>
              <a:t>Електронний </a:t>
            </a:r>
          </a:p>
        </p:txBody>
      </p:sp>
      <p:sp>
        <p:nvSpPr>
          <p:cNvPr id="4" name="Номер слайда 3"/>
          <p:cNvSpPr>
            <a:spLocks noGrp="1"/>
          </p:cNvSpPr>
          <p:nvPr>
            <p:ph type="sldNum" sz="quarter" idx="12"/>
          </p:nvPr>
        </p:nvSpPr>
        <p:spPr/>
        <p:txBody>
          <a:bodyPr>
            <a:normAutofit fontScale="85000" lnSpcReduction="20000"/>
          </a:bodyPr>
          <a:lstStyle/>
          <a:p>
            <a:fld id="{9B7E6447-8051-4D41-A031-1CC23EBE851F}" type="slidenum">
              <a:rPr lang="ru-RU" smtClean="0"/>
              <a:pPr/>
              <a:t>4</a:t>
            </a:fld>
            <a:endParaRPr lang="ru-RU"/>
          </a:p>
        </p:txBody>
      </p:sp>
      <p:pic>
        <p:nvPicPr>
          <p:cNvPr id="5" name="Содержимое 3" descr="D:\Apteka_ OPV\логотип\Aptechne_obyednannya_LOGO.jpg">
            <a:extLst>
              <a:ext uri="{FF2B5EF4-FFF2-40B4-BE49-F238E27FC236}">
                <a16:creationId xmlns:a16="http://schemas.microsoft.com/office/drawing/2014/main" id="{ABF4B9F0-E35E-4BE4-B102-569F0B968FC9}"/>
              </a:ext>
            </a:extLst>
          </p:cNvPr>
          <p:cNvPicPr>
            <a:picLocks/>
          </p:cNvPicPr>
          <p:nvPr/>
        </p:nvPicPr>
        <p:blipFill>
          <a:blip r:embed="rId2" cstate="print"/>
          <a:srcRect/>
          <a:stretch>
            <a:fillRect/>
          </a:stretch>
        </p:blipFill>
        <p:spPr bwMode="auto">
          <a:xfrm>
            <a:off x="51792" y="150636"/>
            <a:ext cx="1115616" cy="1052736"/>
          </a:xfrm>
          <a:prstGeom prst="rect">
            <a:avLst/>
          </a:prstGeom>
          <a:noFill/>
          <a:ln w="9525">
            <a:noFill/>
            <a:miter lim="800000"/>
            <a:headEnd/>
            <a:tailEnd/>
          </a:ln>
        </p:spPr>
      </p:pic>
      <p:pic>
        <p:nvPicPr>
          <p:cNvPr id="6" name="Рисунок 5">
            <a:extLst>
              <a:ext uri="{FF2B5EF4-FFF2-40B4-BE49-F238E27FC236}">
                <a16:creationId xmlns:a16="http://schemas.microsoft.com/office/drawing/2014/main" id="{60003EA8-72C1-494C-BC06-CAA75C728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5235880"/>
            <a:ext cx="3816424" cy="1575987"/>
          </a:xfrm>
          <a:prstGeom prst="rect">
            <a:avLst/>
          </a:prstGeom>
        </p:spPr>
      </p:pic>
      <p:pic>
        <p:nvPicPr>
          <p:cNvPr id="7" name="Рисунок 6">
            <a:extLst>
              <a:ext uri="{FF2B5EF4-FFF2-40B4-BE49-F238E27FC236}">
                <a16:creationId xmlns:a16="http://schemas.microsoft.com/office/drawing/2014/main" id="{09519739-28CC-4AE0-A521-287C74A7C5E1}"/>
              </a:ext>
            </a:extLst>
          </p:cNvPr>
          <p:cNvPicPr>
            <a:picLocks noChangeAspect="1"/>
          </p:cNvPicPr>
          <p:nvPr/>
        </p:nvPicPr>
        <p:blipFill>
          <a:blip r:embed="rId4"/>
          <a:stretch>
            <a:fillRect/>
          </a:stretch>
        </p:blipFill>
        <p:spPr>
          <a:xfrm>
            <a:off x="616496" y="3926167"/>
            <a:ext cx="2160240" cy="1623576"/>
          </a:xfrm>
          <a:prstGeom prst="rect">
            <a:avLst/>
          </a:prstGeom>
        </p:spPr>
      </p:pic>
      <p:pic>
        <p:nvPicPr>
          <p:cNvPr id="8" name="Рисунок 7">
            <a:extLst>
              <a:ext uri="{FF2B5EF4-FFF2-40B4-BE49-F238E27FC236}">
                <a16:creationId xmlns:a16="http://schemas.microsoft.com/office/drawing/2014/main" id="{3C67720D-44C3-42DB-8890-0D2E74B1F41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958" y="2996952"/>
            <a:ext cx="1977395" cy="1042422"/>
          </a:xfrm>
          <a:prstGeom prst="rect">
            <a:avLst/>
          </a:prstGeom>
          <a:noFill/>
          <a:ln>
            <a:noFill/>
          </a:ln>
        </p:spPr>
      </p:pic>
    </p:spTree>
    <p:extLst>
      <p:ext uri="{BB962C8B-B14F-4D97-AF65-F5344CB8AC3E}">
        <p14:creationId xmlns:p14="http://schemas.microsoft.com/office/powerpoint/2010/main" val="472009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1CAEF0-F6D9-4670-ABCA-2A0F1562B50C}"/>
              </a:ext>
            </a:extLst>
          </p:cNvPr>
          <p:cNvSpPr>
            <a:spLocks noGrp="1"/>
          </p:cNvSpPr>
          <p:nvPr>
            <p:ph type="title"/>
          </p:nvPr>
        </p:nvSpPr>
        <p:spPr>
          <a:xfrm>
            <a:off x="1403648" y="228600"/>
            <a:ext cx="7362400" cy="990600"/>
          </a:xfrm>
        </p:spPr>
        <p:txBody>
          <a:bodyPr>
            <a:noAutofit/>
          </a:bodyPr>
          <a:lstStyle/>
          <a:p>
            <a:r>
              <a:rPr lang="uk-UA" sz="2800" b="1" i="1" dirty="0">
                <a:solidFill>
                  <a:schemeClr val="accent2">
                    <a:lumMod val="75000"/>
                  </a:schemeClr>
                </a:solidFill>
                <a:effectLst>
                  <a:outerShdw blurRad="38100" dist="38100" dir="2700000" algn="tl">
                    <a:srgbClr val="000000">
                      <a:alpha val="43137"/>
                    </a:srgbClr>
                  </a:outerShdw>
                </a:effectLst>
              </a:rPr>
              <a:t>Особливості виписування  Е-РЕЦЕПТІВ на наркотики за кошти місцевих бюджетів </a:t>
            </a:r>
            <a:endParaRPr lang="uk-UA" sz="2800" i="1" dirty="0">
              <a:effectLst>
                <a:outerShdw blurRad="38100" dist="38100" dir="2700000" algn="tl">
                  <a:srgbClr val="000000">
                    <a:alpha val="43137"/>
                  </a:srgbClr>
                </a:outerShdw>
              </a:effectLst>
            </a:endParaRPr>
          </a:p>
        </p:txBody>
      </p:sp>
      <p:sp>
        <p:nvSpPr>
          <p:cNvPr id="3" name="Номер слайда 2">
            <a:extLst>
              <a:ext uri="{FF2B5EF4-FFF2-40B4-BE49-F238E27FC236}">
                <a16:creationId xmlns:a16="http://schemas.microsoft.com/office/drawing/2014/main" id="{20D66C56-EF07-4D84-BEB9-05446944489B}"/>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40</a:t>
            </a:fld>
            <a:endParaRPr lang="ru-RU"/>
          </a:p>
        </p:txBody>
      </p:sp>
      <p:sp>
        <p:nvSpPr>
          <p:cNvPr id="4" name="Объект 3">
            <a:extLst>
              <a:ext uri="{FF2B5EF4-FFF2-40B4-BE49-F238E27FC236}">
                <a16:creationId xmlns:a16="http://schemas.microsoft.com/office/drawing/2014/main" id="{C9C78010-2F1F-4CE5-943E-AB391638FE4A}"/>
              </a:ext>
            </a:extLst>
          </p:cNvPr>
          <p:cNvSpPr>
            <a:spLocks noGrp="1"/>
          </p:cNvSpPr>
          <p:nvPr>
            <p:ph sz="quarter" idx="1"/>
          </p:nvPr>
        </p:nvSpPr>
        <p:spPr/>
        <p:txBody>
          <a:bodyPr>
            <a:normAutofit lnSpcReduction="10000"/>
          </a:bodyPr>
          <a:lstStyle/>
          <a:p>
            <a:pPr marL="0" indent="0">
              <a:buNone/>
            </a:pPr>
            <a:r>
              <a:rPr lang="uk-UA" dirty="0"/>
              <a:t>При виписуванні е-рецепта лікар має </a:t>
            </a:r>
            <a:r>
              <a:rPr lang="uk-UA" b="1" dirty="0" err="1"/>
              <a:t>обовʼязково</a:t>
            </a:r>
            <a:r>
              <a:rPr lang="uk-UA" b="1" dirty="0"/>
              <a:t> додатково вказати в полі “Сигнатура”:</a:t>
            </a:r>
            <a:endParaRPr lang="uk-UA" dirty="0"/>
          </a:p>
          <a:p>
            <a:pPr lvl="0" fontAlgn="base"/>
            <a:r>
              <a:rPr lang="uk-UA" dirty="0"/>
              <a:t>відсоток відшкодування вартості ліків (50% чи 100% - тобто безоплатно), </a:t>
            </a:r>
          </a:p>
          <a:p>
            <a:pPr lvl="0" fontAlgn="base"/>
            <a:r>
              <a:rPr lang="uk-UA" b="1" dirty="0"/>
              <a:t>ЄДРПОУ та найменування закладу, його місцезнаходження,  </a:t>
            </a:r>
            <a:endParaRPr lang="uk-UA" dirty="0"/>
          </a:p>
          <a:p>
            <a:r>
              <a:rPr lang="uk-UA" b="1" dirty="0"/>
              <a:t>власне прізвище та ініціали </a:t>
            </a:r>
            <a:r>
              <a:rPr lang="uk-UA" dirty="0"/>
              <a:t>для того, щоби фармацевт надалі міг облікувати такий е-рецепт.</a:t>
            </a:r>
          </a:p>
          <a:p>
            <a:r>
              <a:rPr lang="uk-UA" b="1" dirty="0"/>
              <a:t>Курс лікування </a:t>
            </a:r>
            <a:r>
              <a:rPr lang="uk-UA" dirty="0"/>
              <a:t>–  до 15 днів максимум</a:t>
            </a:r>
          </a:p>
        </p:txBody>
      </p:sp>
      <p:pic>
        <p:nvPicPr>
          <p:cNvPr id="5" name="Содержимое 3" descr="D:\Apteka_ OPV\логотип\Aptechne_obyednannya_LOGO.jpg">
            <a:extLst>
              <a:ext uri="{FF2B5EF4-FFF2-40B4-BE49-F238E27FC236}">
                <a16:creationId xmlns:a16="http://schemas.microsoft.com/office/drawing/2014/main" id="{21DC2069-45C1-4E85-96E0-4A5C67685685}"/>
              </a:ext>
            </a:extLst>
          </p:cNvPr>
          <p:cNvPicPr>
            <a:picLocks/>
          </p:cNvPicPr>
          <p:nvPr/>
        </p:nvPicPr>
        <p:blipFill>
          <a:blip r:embed="rId2" cstate="print"/>
          <a:srcRect/>
          <a:stretch>
            <a:fillRect/>
          </a:stretch>
        </p:blipFill>
        <p:spPr bwMode="auto">
          <a:xfrm>
            <a:off x="107504" y="139283"/>
            <a:ext cx="1115616" cy="1052736"/>
          </a:xfrm>
          <a:prstGeom prst="rect">
            <a:avLst/>
          </a:prstGeom>
          <a:noFill/>
          <a:ln w="9525">
            <a:noFill/>
            <a:miter lim="800000"/>
            <a:headEnd/>
            <a:tailEnd/>
          </a:ln>
        </p:spPr>
      </p:pic>
    </p:spTree>
    <p:extLst>
      <p:ext uri="{BB962C8B-B14F-4D97-AF65-F5344CB8AC3E}">
        <p14:creationId xmlns:p14="http://schemas.microsoft.com/office/powerpoint/2010/main" val="3693241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3600" b="1" dirty="0">
                <a:solidFill>
                  <a:schemeClr val="accent2">
                    <a:lumMod val="75000"/>
                  </a:schemeClr>
                </a:solidFill>
              </a:rPr>
              <a:t>Особливості виписування </a:t>
            </a:r>
            <a:br>
              <a:rPr lang="uk-UA" sz="3600" b="1" dirty="0">
                <a:solidFill>
                  <a:schemeClr val="accent2">
                    <a:lumMod val="75000"/>
                  </a:schemeClr>
                </a:solidFill>
              </a:rPr>
            </a:br>
            <a:r>
              <a:rPr lang="uk-UA" sz="3600" b="1" dirty="0">
                <a:solidFill>
                  <a:schemeClr val="accent2">
                    <a:lumMod val="75000"/>
                  </a:schemeClr>
                </a:solidFill>
              </a:rPr>
              <a:t>Е-РЕЦЕПТІВ на наркотики</a:t>
            </a:r>
            <a:endParaRPr lang="ru-RU" sz="3600" b="1" i="1" dirty="0">
              <a:solidFill>
                <a:schemeClr val="accent2">
                  <a:lumMod val="75000"/>
                </a:schemeClr>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normAutofit fontScale="85000" lnSpcReduction="20000"/>
          </a:bodyPr>
          <a:lstStyle/>
          <a:p>
            <a:fld id="{9B7E6447-8051-4D41-A031-1CC23EBE851F}" type="slidenum">
              <a:rPr lang="ru-RU" smtClean="0"/>
              <a:pPr/>
              <a:t>41</a:t>
            </a:fld>
            <a:endParaRPr lang="ru-RU"/>
          </a:p>
        </p:txBody>
      </p:sp>
      <p:pic>
        <p:nvPicPr>
          <p:cNvPr id="5" name="Содержимое 3" descr="D:\Apteka_ OPV\логотип\Aptechne_obyednannya_LOGO.jpg">
            <a:extLst>
              <a:ext uri="{FF2B5EF4-FFF2-40B4-BE49-F238E27FC236}">
                <a16:creationId xmlns:a16="http://schemas.microsoft.com/office/drawing/2014/main" id="{F6B57F75-5BC7-4B2D-828F-02C529D76743}"/>
              </a:ext>
            </a:extLst>
          </p:cNvPr>
          <p:cNvPicPr>
            <a:picLocks/>
          </p:cNvPicPr>
          <p:nvPr/>
        </p:nvPicPr>
        <p:blipFill>
          <a:blip r:embed="rId3" cstate="print"/>
          <a:srcRect/>
          <a:stretch>
            <a:fillRect/>
          </a:stretch>
        </p:blipFill>
        <p:spPr bwMode="auto">
          <a:xfrm>
            <a:off x="107504" y="139283"/>
            <a:ext cx="1115616" cy="1052736"/>
          </a:xfrm>
          <a:prstGeom prst="rect">
            <a:avLst/>
          </a:prstGeom>
          <a:noFill/>
          <a:ln w="9525">
            <a:noFill/>
            <a:miter lim="800000"/>
            <a:headEnd/>
            <a:tailEnd/>
          </a:ln>
        </p:spPr>
      </p:pic>
      <p:pic>
        <p:nvPicPr>
          <p:cNvPr id="6" name="Содержимое 5"/>
          <p:cNvPicPr>
            <a:picLocks noGrp="1"/>
          </p:cNvPicPr>
          <p:nvPr>
            <p:ph sz="quarter" idx="1"/>
          </p:nvPr>
        </p:nvPicPr>
        <p:blipFill>
          <a:blip r:embed="rId4"/>
          <a:srcRect l="2378" t="33003" r="60365" b="12036"/>
          <a:stretch>
            <a:fillRect/>
          </a:stretch>
        </p:blipFill>
        <p:spPr bwMode="auto">
          <a:xfrm>
            <a:off x="35719" y="1219200"/>
            <a:ext cx="4714876" cy="3609967"/>
          </a:xfrm>
          <a:prstGeom prst="rect">
            <a:avLst/>
          </a:prstGeom>
          <a:noFill/>
          <a:ln w="9525">
            <a:noFill/>
            <a:miter lim="800000"/>
            <a:headEnd/>
            <a:tailEnd/>
          </a:ln>
        </p:spPr>
      </p:pic>
      <p:pic>
        <p:nvPicPr>
          <p:cNvPr id="8" name="Рисунок 7"/>
          <p:cNvPicPr/>
          <p:nvPr/>
        </p:nvPicPr>
        <p:blipFill>
          <a:blip r:embed="rId5"/>
          <a:srcRect l="2876" t="35755" r="6508" b="7423"/>
          <a:stretch>
            <a:fillRect/>
          </a:stretch>
        </p:blipFill>
        <p:spPr bwMode="auto">
          <a:xfrm>
            <a:off x="2627783" y="2819095"/>
            <a:ext cx="6480497" cy="3850265"/>
          </a:xfrm>
          <a:prstGeom prst="rect">
            <a:avLst/>
          </a:prstGeom>
          <a:noFill/>
          <a:ln w="9525">
            <a:noFill/>
            <a:miter lim="800000"/>
            <a:headEnd/>
            <a:tailEnd/>
          </a:ln>
        </p:spPr>
      </p:pic>
      <p:cxnSp>
        <p:nvCxnSpPr>
          <p:cNvPr id="10" name="Прямая соединительная линия 9"/>
          <p:cNvCxnSpPr/>
          <p:nvPr/>
        </p:nvCxnSpPr>
        <p:spPr>
          <a:xfrm>
            <a:off x="5364088" y="6021288"/>
            <a:ext cx="1857388" cy="1588"/>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4" name="Прямоугольник 13"/>
          <p:cNvSpPr/>
          <p:nvPr/>
        </p:nvSpPr>
        <p:spPr>
          <a:xfrm>
            <a:off x="4857752" y="2357430"/>
            <a:ext cx="4000528" cy="461665"/>
          </a:xfrm>
          <a:prstGeom prst="rect">
            <a:avLst/>
          </a:prstGeom>
        </p:spPr>
        <p:txBody>
          <a:bodyPr wrap="square">
            <a:spAutoFit/>
          </a:bodyPr>
          <a:lstStyle/>
          <a:p>
            <a:r>
              <a:rPr lang="en-US" sz="2400" b="1" i="1" dirty="0">
                <a:solidFill>
                  <a:srgbClr val="00B0F0"/>
                </a:solidFill>
                <a:hlinkClick r:id="rId6"/>
              </a:rPr>
              <a:t>https://compendium.com.ua/</a:t>
            </a:r>
            <a:r>
              <a:rPr lang="uk-UA" sz="2400" b="1" i="1" dirty="0">
                <a:solidFill>
                  <a:srgbClr val="00B0F0"/>
                </a:solidFill>
              </a:rPr>
              <a:t> </a:t>
            </a:r>
          </a:p>
        </p:txBody>
      </p:sp>
      <p:sp>
        <p:nvSpPr>
          <p:cNvPr id="15" name="Прямоугольник 14"/>
          <p:cNvSpPr/>
          <p:nvPr/>
        </p:nvSpPr>
        <p:spPr>
          <a:xfrm>
            <a:off x="4972371" y="1680865"/>
            <a:ext cx="3571900" cy="523220"/>
          </a:xfrm>
          <a:prstGeom prst="rect">
            <a:avLst/>
          </a:prstGeom>
        </p:spPr>
        <p:txBody>
          <a:bodyPr wrap="square">
            <a:spAutoFit/>
          </a:bodyPr>
          <a:lstStyle/>
          <a:p>
            <a:r>
              <a:rPr lang="en-US" sz="2800" b="1" i="1" dirty="0">
                <a:solidFill>
                  <a:srgbClr val="00B050"/>
                </a:solidFill>
                <a:hlinkClick r:id="rId7"/>
              </a:rPr>
              <a:t>http://www.drlz.com.ua</a:t>
            </a:r>
            <a:r>
              <a:rPr lang="uk-UA" sz="2800" b="1" i="1" dirty="0">
                <a:solidFill>
                  <a:srgbClr val="00B050"/>
                </a:solidFill>
              </a:rPr>
              <a:t> </a:t>
            </a:r>
            <a:endParaRPr lang="uk-UA" sz="2800" dirty="0"/>
          </a:p>
        </p:txBody>
      </p:sp>
    </p:spTree>
    <p:extLst>
      <p:ext uri="{BB962C8B-B14F-4D97-AF65-F5344CB8AC3E}">
        <p14:creationId xmlns:p14="http://schemas.microsoft.com/office/powerpoint/2010/main" val="531778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3600" b="1" dirty="0">
                <a:solidFill>
                  <a:schemeClr val="accent2">
                    <a:lumMod val="75000"/>
                  </a:schemeClr>
                </a:solidFill>
              </a:rPr>
              <a:t>Особливості виписування </a:t>
            </a:r>
            <a:br>
              <a:rPr lang="uk-UA" sz="3600" b="1" dirty="0">
                <a:solidFill>
                  <a:schemeClr val="accent2">
                    <a:lumMod val="75000"/>
                  </a:schemeClr>
                </a:solidFill>
              </a:rPr>
            </a:br>
            <a:r>
              <a:rPr lang="uk-UA" sz="3600" b="1" dirty="0">
                <a:solidFill>
                  <a:schemeClr val="accent2">
                    <a:lumMod val="75000"/>
                  </a:schemeClr>
                </a:solidFill>
              </a:rPr>
              <a:t>Е-РЕЦЕПТІВ на наркотики</a:t>
            </a:r>
            <a:endParaRPr lang="ru-RU" sz="3600" b="1" i="1" dirty="0">
              <a:solidFill>
                <a:schemeClr val="accent2">
                  <a:lumMod val="75000"/>
                </a:schemeClr>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normAutofit fontScale="85000" lnSpcReduction="20000"/>
          </a:bodyPr>
          <a:lstStyle/>
          <a:p>
            <a:fld id="{9B7E6447-8051-4D41-A031-1CC23EBE851F}" type="slidenum">
              <a:rPr lang="ru-RU" smtClean="0"/>
              <a:pPr/>
              <a:t>42</a:t>
            </a:fld>
            <a:endParaRPr lang="ru-RU"/>
          </a:p>
        </p:txBody>
      </p:sp>
      <p:pic>
        <p:nvPicPr>
          <p:cNvPr id="5" name="Содержимое 3" descr="D:\Apteka_ OPV\логотип\Aptechne_obyednannya_LOGO.jpg">
            <a:extLst>
              <a:ext uri="{FF2B5EF4-FFF2-40B4-BE49-F238E27FC236}">
                <a16:creationId xmlns:a16="http://schemas.microsoft.com/office/drawing/2014/main" id="{F6B57F75-5BC7-4B2D-828F-02C529D76743}"/>
              </a:ext>
            </a:extLst>
          </p:cNvPr>
          <p:cNvPicPr>
            <a:picLocks/>
          </p:cNvPicPr>
          <p:nvPr/>
        </p:nvPicPr>
        <p:blipFill>
          <a:blip r:embed="rId3" cstate="print"/>
          <a:srcRect/>
          <a:stretch>
            <a:fillRect/>
          </a:stretch>
        </p:blipFill>
        <p:spPr bwMode="auto">
          <a:xfrm>
            <a:off x="107504" y="139283"/>
            <a:ext cx="1115616" cy="1052736"/>
          </a:xfrm>
          <a:prstGeom prst="rect">
            <a:avLst/>
          </a:prstGeom>
          <a:noFill/>
          <a:ln w="9525">
            <a:noFill/>
            <a:miter lim="800000"/>
            <a:headEnd/>
            <a:tailEnd/>
          </a:ln>
        </p:spPr>
      </p:pic>
      <p:cxnSp>
        <p:nvCxnSpPr>
          <p:cNvPr id="10" name="Прямая соединительная линия 9"/>
          <p:cNvCxnSpPr/>
          <p:nvPr/>
        </p:nvCxnSpPr>
        <p:spPr>
          <a:xfrm>
            <a:off x="5357818" y="6000768"/>
            <a:ext cx="1857388"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Содержимое 10"/>
          <p:cNvPicPr>
            <a:picLocks noGrp="1"/>
          </p:cNvPicPr>
          <p:nvPr>
            <p:ph sz="quarter" idx="1"/>
          </p:nvPr>
        </p:nvPicPr>
        <p:blipFill>
          <a:blip r:embed="rId4"/>
          <a:srcRect l="8153" t="15974" r="8952" b="22645"/>
          <a:stretch>
            <a:fillRect/>
          </a:stretch>
        </p:blipFill>
        <p:spPr bwMode="auto">
          <a:xfrm>
            <a:off x="0" y="2714620"/>
            <a:ext cx="8153400" cy="3395994"/>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4786314" y="1500174"/>
            <a:ext cx="4145738" cy="3214710"/>
          </a:xfrm>
          <a:prstGeom prst="rect">
            <a:avLst/>
          </a:prstGeom>
          <a:noFill/>
          <a:ln w="9525">
            <a:noFill/>
            <a:miter lim="800000"/>
            <a:headEnd/>
            <a:tailEnd/>
          </a:ln>
          <a:effectLst/>
        </p:spPr>
      </p:pic>
      <p:cxnSp>
        <p:nvCxnSpPr>
          <p:cNvPr id="13" name="Прямая соединительная линия 12"/>
          <p:cNvCxnSpPr/>
          <p:nvPr/>
        </p:nvCxnSpPr>
        <p:spPr>
          <a:xfrm>
            <a:off x="6643702" y="5214950"/>
            <a:ext cx="1071570" cy="1588"/>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9" name="Рисунок 8" descr="Картинки по запросу картинки відпуск ліків">
            <a:extLst>
              <a:ext uri="{FF2B5EF4-FFF2-40B4-BE49-F238E27FC236}">
                <a16:creationId xmlns:a16="http://schemas.microsoft.com/office/drawing/2014/main" id="{7900D1B0-A130-44C8-9750-0667931FCBA7}"/>
              </a:ext>
            </a:extLst>
          </p:cNvPr>
          <p:cNvPicPr/>
          <p:nvPr/>
        </p:nvPicPr>
        <p:blipFill>
          <a:blip r:embed="rId6" cstate="print"/>
          <a:srcRect/>
          <a:stretch>
            <a:fillRect/>
          </a:stretch>
        </p:blipFill>
        <p:spPr bwMode="auto">
          <a:xfrm>
            <a:off x="899592" y="1272222"/>
            <a:ext cx="3367087" cy="1621403"/>
          </a:xfrm>
          <a:prstGeom prst="rect">
            <a:avLst/>
          </a:prstGeom>
          <a:noFill/>
          <a:ln w="9525">
            <a:noFill/>
            <a:miter lim="800000"/>
            <a:headEnd/>
            <a:tailEnd/>
          </a:ln>
        </p:spPr>
      </p:pic>
    </p:spTree>
    <p:extLst>
      <p:ext uri="{BB962C8B-B14F-4D97-AF65-F5344CB8AC3E}">
        <p14:creationId xmlns:p14="http://schemas.microsoft.com/office/powerpoint/2010/main" val="531778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3600" b="1" dirty="0">
                <a:solidFill>
                  <a:schemeClr val="accent2">
                    <a:lumMod val="75000"/>
                  </a:schemeClr>
                </a:solidFill>
              </a:rPr>
              <a:t>Особливості виписування </a:t>
            </a:r>
            <a:br>
              <a:rPr lang="uk-UA" sz="3600" b="1" dirty="0">
                <a:solidFill>
                  <a:schemeClr val="accent2">
                    <a:lumMod val="75000"/>
                  </a:schemeClr>
                </a:solidFill>
              </a:rPr>
            </a:br>
            <a:r>
              <a:rPr lang="uk-UA" sz="3600" b="1" dirty="0">
                <a:solidFill>
                  <a:schemeClr val="accent2">
                    <a:lumMod val="75000"/>
                  </a:schemeClr>
                </a:solidFill>
              </a:rPr>
              <a:t>Е-РЕЦЕПТІВ на наркотики</a:t>
            </a:r>
            <a:endParaRPr lang="ru-RU" sz="3600" b="1" i="1" dirty="0">
              <a:solidFill>
                <a:schemeClr val="accent2">
                  <a:lumMod val="75000"/>
                </a:schemeClr>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normAutofit fontScale="85000" lnSpcReduction="20000"/>
          </a:bodyPr>
          <a:lstStyle/>
          <a:p>
            <a:fld id="{9B7E6447-8051-4D41-A031-1CC23EBE851F}" type="slidenum">
              <a:rPr lang="ru-RU" smtClean="0"/>
              <a:pPr/>
              <a:t>43</a:t>
            </a:fld>
            <a:endParaRPr lang="ru-RU"/>
          </a:p>
        </p:txBody>
      </p:sp>
      <p:pic>
        <p:nvPicPr>
          <p:cNvPr id="5" name="Содержимое 3" descr="D:\Apteka_ OPV\логотип\Aptechne_obyednannya_LOGO.jpg">
            <a:extLst>
              <a:ext uri="{FF2B5EF4-FFF2-40B4-BE49-F238E27FC236}">
                <a16:creationId xmlns:a16="http://schemas.microsoft.com/office/drawing/2014/main" id="{F6B57F75-5BC7-4B2D-828F-02C529D76743}"/>
              </a:ext>
            </a:extLst>
          </p:cNvPr>
          <p:cNvPicPr>
            <a:picLocks/>
          </p:cNvPicPr>
          <p:nvPr/>
        </p:nvPicPr>
        <p:blipFill>
          <a:blip r:embed="rId3" cstate="print"/>
          <a:srcRect/>
          <a:stretch>
            <a:fillRect/>
          </a:stretch>
        </p:blipFill>
        <p:spPr bwMode="auto">
          <a:xfrm>
            <a:off x="107504" y="139283"/>
            <a:ext cx="1115616" cy="1052736"/>
          </a:xfrm>
          <a:prstGeom prst="rect">
            <a:avLst/>
          </a:prstGeom>
          <a:noFill/>
          <a:ln w="9525">
            <a:noFill/>
            <a:miter lim="800000"/>
            <a:headEnd/>
            <a:tailEnd/>
          </a:ln>
        </p:spPr>
      </p:pic>
      <p:cxnSp>
        <p:nvCxnSpPr>
          <p:cNvPr id="10" name="Прямая соединительная линия 9"/>
          <p:cNvCxnSpPr/>
          <p:nvPr/>
        </p:nvCxnSpPr>
        <p:spPr>
          <a:xfrm>
            <a:off x="5357818" y="6000768"/>
            <a:ext cx="1857388"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Содержимое 8" descr="C:\Users\Toshiba\Desktop\рецепти\IMG_20231013_143404.jpg"/>
          <p:cNvPicPr>
            <a:picLocks noGrp="1"/>
          </p:cNvPicPr>
          <p:nvPr>
            <p:ph sz="quarter" idx="1"/>
          </p:nvPr>
        </p:nvPicPr>
        <p:blipFill>
          <a:blip r:embed="rId4" cstate="print"/>
          <a:srcRect/>
          <a:stretch>
            <a:fillRect/>
          </a:stretch>
        </p:blipFill>
        <p:spPr bwMode="auto">
          <a:xfrm>
            <a:off x="0" y="1239811"/>
            <a:ext cx="4407506" cy="3881446"/>
          </a:xfrm>
          <a:prstGeom prst="rect">
            <a:avLst/>
          </a:prstGeom>
          <a:noFill/>
          <a:ln w="9525">
            <a:noFill/>
            <a:miter lim="800000"/>
            <a:headEnd/>
            <a:tailEnd/>
          </a:ln>
        </p:spPr>
      </p:pic>
      <p:pic>
        <p:nvPicPr>
          <p:cNvPr id="12" name="Рисунок 11" descr="C:\Users\Toshiba\Desktop\рецепти\IMG_20231013_143422.jpg"/>
          <p:cNvPicPr/>
          <p:nvPr/>
        </p:nvPicPr>
        <p:blipFill>
          <a:blip r:embed="rId5" cstate="print"/>
          <a:srcRect/>
          <a:stretch>
            <a:fillRect/>
          </a:stretch>
        </p:blipFill>
        <p:spPr bwMode="auto">
          <a:xfrm>
            <a:off x="4429092" y="2000240"/>
            <a:ext cx="4714908" cy="4629160"/>
          </a:xfrm>
          <a:prstGeom prst="rect">
            <a:avLst/>
          </a:prstGeom>
          <a:noFill/>
          <a:ln w="9525">
            <a:noFill/>
            <a:miter lim="800000"/>
            <a:headEnd/>
            <a:tailEnd/>
          </a:ln>
        </p:spPr>
      </p:pic>
      <p:sp>
        <p:nvSpPr>
          <p:cNvPr id="13" name="Блок-схема: решение 12"/>
          <p:cNvSpPr/>
          <p:nvPr/>
        </p:nvSpPr>
        <p:spPr>
          <a:xfrm flipV="1">
            <a:off x="857224" y="3929066"/>
            <a:ext cx="714380" cy="21431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15" name="Прямая соединительная линия 14"/>
          <p:cNvCxnSpPr/>
          <p:nvPr/>
        </p:nvCxnSpPr>
        <p:spPr>
          <a:xfrm>
            <a:off x="928662" y="3000372"/>
            <a:ext cx="785818" cy="158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7" name="Прямая соединительная линия 16"/>
          <p:cNvCxnSpPr/>
          <p:nvPr/>
        </p:nvCxnSpPr>
        <p:spPr>
          <a:xfrm>
            <a:off x="4857752" y="4581128"/>
            <a:ext cx="1000132" cy="1588"/>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31778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3600" b="1" dirty="0">
                <a:solidFill>
                  <a:schemeClr val="accent2">
                    <a:lumMod val="75000"/>
                  </a:schemeClr>
                </a:solidFill>
              </a:rPr>
              <a:t>Особливості виписування </a:t>
            </a:r>
            <a:br>
              <a:rPr lang="uk-UA" sz="3600" b="1" dirty="0">
                <a:solidFill>
                  <a:schemeClr val="accent2">
                    <a:lumMod val="75000"/>
                  </a:schemeClr>
                </a:solidFill>
              </a:rPr>
            </a:br>
            <a:r>
              <a:rPr lang="uk-UA" sz="3600" b="1" dirty="0">
                <a:solidFill>
                  <a:schemeClr val="accent2">
                    <a:lumMod val="75000"/>
                  </a:schemeClr>
                </a:solidFill>
              </a:rPr>
              <a:t>Е-РЕЦЕПТІВ на наркотики</a:t>
            </a:r>
            <a:endParaRPr lang="ru-RU" sz="3600" b="1" i="1" dirty="0">
              <a:solidFill>
                <a:schemeClr val="accent2">
                  <a:lumMod val="75000"/>
                </a:schemeClr>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normAutofit fontScale="85000" lnSpcReduction="20000"/>
          </a:bodyPr>
          <a:lstStyle/>
          <a:p>
            <a:fld id="{9B7E6447-8051-4D41-A031-1CC23EBE851F}" type="slidenum">
              <a:rPr lang="ru-RU" smtClean="0"/>
              <a:pPr/>
              <a:t>44</a:t>
            </a:fld>
            <a:endParaRPr lang="ru-RU"/>
          </a:p>
        </p:txBody>
      </p:sp>
      <p:pic>
        <p:nvPicPr>
          <p:cNvPr id="5" name="Содержимое 3" descr="D:\Apteka_ OPV\логотип\Aptechne_obyednannya_LOGO.jpg">
            <a:extLst>
              <a:ext uri="{FF2B5EF4-FFF2-40B4-BE49-F238E27FC236}">
                <a16:creationId xmlns:a16="http://schemas.microsoft.com/office/drawing/2014/main" id="{F6B57F75-5BC7-4B2D-828F-02C529D76743}"/>
              </a:ext>
            </a:extLst>
          </p:cNvPr>
          <p:cNvPicPr>
            <a:picLocks/>
          </p:cNvPicPr>
          <p:nvPr/>
        </p:nvPicPr>
        <p:blipFill>
          <a:blip r:embed="rId3" cstate="print"/>
          <a:srcRect/>
          <a:stretch>
            <a:fillRect/>
          </a:stretch>
        </p:blipFill>
        <p:spPr bwMode="auto">
          <a:xfrm>
            <a:off x="107504" y="139283"/>
            <a:ext cx="1115616" cy="1052736"/>
          </a:xfrm>
          <a:prstGeom prst="rect">
            <a:avLst/>
          </a:prstGeom>
          <a:noFill/>
          <a:ln w="9525">
            <a:noFill/>
            <a:miter lim="800000"/>
            <a:headEnd/>
            <a:tailEnd/>
          </a:ln>
        </p:spPr>
      </p:pic>
      <p:cxnSp>
        <p:nvCxnSpPr>
          <p:cNvPr id="10" name="Прямая соединительная линия 9"/>
          <p:cNvCxnSpPr/>
          <p:nvPr/>
        </p:nvCxnSpPr>
        <p:spPr>
          <a:xfrm>
            <a:off x="5357818" y="6000768"/>
            <a:ext cx="18573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6643702" y="5214950"/>
            <a:ext cx="1071570" cy="1588"/>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2" name="Объект 11">
            <a:extLst>
              <a:ext uri="{FF2B5EF4-FFF2-40B4-BE49-F238E27FC236}">
                <a16:creationId xmlns:a16="http://schemas.microsoft.com/office/drawing/2014/main" id="{2BB2C409-E07F-411B-A1A1-8840AC1B1DB3}"/>
              </a:ext>
            </a:extLst>
          </p:cNvPr>
          <p:cNvPicPr>
            <a:picLocks noGrp="1"/>
          </p:cNvPicPr>
          <p:nvPr>
            <p:ph sz="quarter" idx="1"/>
          </p:nvPr>
        </p:nvPicPr>
        <p:blipFill rotWithShape="1">
          <a:blip r:embed="rId4"/>
          <a:srcRect l="15361" t="10860" r="20141" b="49627"/>
          <a:stretch/>
        </p:blipFill>
        <p:spPr bwMode="auto">
          <a:xfrm>
            <a:off x="100455" y="1229480"/>
            <a:ext cx="4392488" cy="4819668"/>
          </a:xfrm>
          <a:prstGeom prst="rect">
            <a:avLst/>
          </a:prstGeom>
          <a:ln>
            <a:noFill/>
          </a:ln>
          <a:extLst>
            <a:ext uri="{53640926-AAD7-44D8-BBD7-CCE9431645EC}">
              <a14:shadowObscured xmlns:a14="http://schemas.microsoft.com/office/drawing/2010/main"/>
            </a:ext>
          </a:extLst>
        </p:spPr>
      </p:pic>
      <p:pic>
        <p:nvPicPr>
          <p:cNvPr id="7" name="Рисунок 6">
            <a:extLst>
              <a:ext uri="{FF2B5EF4-FFF2-40B4-BE49-F238E27FC236}">
                <a16:creationId xmlns:a16="http://schemas.microsoft.com/office/drawing/2014/main" id="{73274841-2557-43CF-96A1-57FD2FDB8BDA}"/>
              </a:ext>
            </a:extLst>
          </p:cNvPr>
          <p:cNvPicPr>
            <a:picLocks noChangeAspect="1"/>
          </p:cNvPicPr>
          <p:nvPr/>
        </p:nvPicPr>
        <p:blipFill rotWithShape="1">
          <a:blip r:embed="rId5"/>
          <a:srcRect l="-10196" t="20274" r="36110" b="11399"/>
          <a:stretch/>
        </p:blipFill>
        <p:spPr>
          <a:xfrm>
            <a:off x="4378526" y="1394460"/>
            <a:ext cx="4392488" cy="5393567"/>
          </a:xfrm>
          <a:prstGeom prst="rect">
            <a:avLst/>
          </a:prstGeom>
        </p:spPr>
      </p:pic>
    </p:spTree>
    <p:extLst>
      <p:ext uri="{BB962C8B-B14F-4D97-AF65-F5344CB8AC3E}">
        <p14:creationId xmlns:p14="http://schemas.microsoft.com/office/powerpoint/2010/main" val="1108367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normAutofit fontScale="85000" lnSpcReduction="20000"/>
          </a:bodyPr>
          <a:lstStyle/>
          <a:p>
            <a:fld id="{9B7E6447-8051-4D41-A031-1CC23EBE851F}" type="slidenum">
              <a:rPr lang="ru-RU" smtClean="0"/>
              <a:pPr/>
              <a:t>45</a:t>
            </a:fld>
            <a:endParaRPr lang="ru-RU"/>
          </a:p>
        </p:txBody>
      </p:sp>
      <p:pic>
        <p:nvPicPr>
          <p:cNvPr id="5" name="Содержимое 3" descr="D:\Apteka_ OPV\логотип\Aptechne_obyednannya_LOGO.jpg">
            <a:extLst>
              <a:ext uri="{FF2B5EF4-FFF2-40B4-BE49-F238E27FC236}">
                <a16:creationId xmlns:a16="http://schemas.microsoft.com/office/drawing/2014/main" id="{F6B57F75-5BC7-4B2D-828F-02C529D76743}"/>
              </a:ext>
            </a:extLst>
          </p:cNvPr>
          <p:cNvPicPr>
            <a:picLocks/>
          </p:cNvPicPr>
          <p:nvPr/>
        </p:nvPicPr>
        <p:blipFill>
          <a:blip r:embed="rId3" cstate="print"/>
          <a:srcRect/>
          <a:stretch>
            <a:fillRect/>
          </a:stretch>
        </p:blipFill>
        <p:spPr bwMode="auto">
          <a:xfrm>
            <a:off x="7707277" y="172895"/>
            <a:ext cx="1115616" cy="1052736"/>
          </a:xfrm>
          <a:prstGeom prst="rect">
            <a:avLst/>
          </a:prstGeom>
          <a:noFill/>
          <a:ln w="9525">
            <a:noFill/>
            <a:miter lim="800000"/>
            <a:headEnd/>
            <a:tailEnd/>
          </a:ln>
        </p:spPr>
      </p:pic>
      <p:cxnSp>
        <p:nvCxnSpPr>
          <p:cNvPr id="10" name="Прямая соединительная линия 9"/>
          <p:cNvCxnSpPr/>
          <p:nvPr/>
        </p:nvCxnSpPr>
        <p:spPr>
          <a:xfrm>
            <a:off x="5357818" y="6000768"/>
            <a:ext cx="18573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6643702" y="5214950"/>
            <a:ext cx="1071570" cy="1588"/>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1" name="Объект 10">
            <a:extLst>
              <a:ext uri="{FF2B5EF4-FFF2-40B4-BE49-F238E27FC236}">
                <a16:creationId xmlns:a16="http://schemas.microsoft.com/office/drawing/2014/main" id="{3C6F40BC-25F4-41D6-A714-5F060FB77F26}"/>
              </a:ext>
            </a:extLst>
          </p:cNvPr>
          <p:cNvPicPr>
            <a:picLocks noGrp="1"/>
          </p:cNvPicPr>
          <p:nvPr>
            <p:ph sz="quarter" idx="1"/>
          </p:nvPr>
        </p:nvPicPr>
        <p:blipFill rotWithShape="1">
          <a:blip r:embed="rId4"/>
          <a:srcRect l="16309" t="12837" r="18456"/>
          <a:stretch/>
        </p:blipFill>
        <p:spPr bwMode="auto">
          <a:xfrm>
            <a:off x="136577" y="139283"/>
            <a:ext cx="5981814" cy="4495800"/>
          </a:xfrm>
          <a:prstGeom prst="rect">
            <a:avLst/>
          </a:prstGeom>
          <a:ln>
            <a:noFill/>
          </a:ln>
          <a:extLst>
            <a:ext uri="{53640926-AAD7-44D8-BBD7-CCE9431645EC}">
              <a14:shadowObscured xmlns:a14="http://schemas.microsoft.com/office/drawing/2010/main"/>
            </a:ext>
          </a:extLst>
        </p:spPr>
      </p:pic>
      <p:pic>
        <p:nvPicPr>
          <p:cNvPr id="14" name="Рисунок 13">
            <a:extLst>
              <a:ext uri="{FF2B5EF4-FFF2-40B4-BE49-F238E27FC236}">
                <a16:creationId xmlns:a16="http://schemas.microsoft.com/office/drawing/2014/main" id="{02567850-D7AE-4D00-A469-6A8D9D1487A7}"/>
              </a:ext>
            </a:extLst>
          </p:cNvPr>
          <p:cNvPicPr/>
          <p:nvPr/>
        </p:nvPicPr>
        <p:blipFill rotWithShape="1">
          <a:blip r:embed="rId5"/>
          <a:srcRect l="16433" t="39351" r="18456" b="5496"/>
          <a:stretch/>
        </p:blipFill>
        <p:spPr bwMode="auto">
          <a:xfrm>
            <a:off x="3025609" y="3733014"/>
            <a:ext cx="5981814" cy="2985703"/>
          </a:xfrm>
          <a:prstGeom prst="rect">
            <a:avLst/>
          </a:prstGeom>
          <a:ln>
            <a:noFill/>
          </a:ln>
          <a:extLst>
            <a:ext uri="{53640926-AAD7-44D8-BBD7-CCE9431645EC}">
              <a14:shadowObscured xmlns:a14="http://schemas.microsoft.com/office/drawing/2010/main"/>
            </a:ext>
          </a:extLst>
        </p:spPr>
      </p:pic>
      <p:sp>
        <p:nvSpPr>
          <p:cNvPr id="15" name="Прямоугольник 14">
            <a:extLst>
              <a:ext uri="{FF2B5EF4-FFF2-40B4-BE49-F238E27FC236}">
                <a16:creationId xmlns:a16="http://schemas.microsoft.com/office/drawing/2014/main" id="{2F5B104B-DCC4-435F-BF57-99D410AA6D18}"/>
              </a:ext>
            </a:extLst>
          </p:cNvPr>
          <p:cNvSpPr/>
          <p:nvPr/>
        </p:nvSpPr>
        <p:spPr>
          <a:xfrm>
            <a:off x="5357818" y="2209207"/>
            <a:ext cx="3571900" cy="523220"/>
          </a:xfrm>
          <a:prstGeom prst="rect">
            <a:avLst/>
          </a:prstGeom>
        </p:spPr>
        <p:txBody>
          <a:bodyPr wrap="square">
            <a:spAutoFit/>
          </a:bodyPr>
          <a:lstStyle/>
          <a:p>
            <a:r>
              <a:rPr lang="en-US" sz="2800" b="1" i="1" dirty="0">
                <a:solidFill>
                  <a:srgbClr val="00B050"/>
                </a:solidFill>
                <a:hlinkClick r:id="rId6"/>
              </a:rPr>
              <a:t>http://www.drlz.com.ua</a:t>
            </a:r>
            <a:r>
              <a:rPr lang="uk-UA" sz="2800" b="1" i="1" dirty="0">
                <a:solidFill>
                  <a:srgbClr val="00B050"/>
                </a:solidFill>
              </a:rPr>
              <a:t> </a:t>
            </a:r>
            <a:endParaRPr lang="uk-UA" sz="2800" dirty="0"/>
          </a:p>
        </p:txBody>
      </p:sp>
      <p:cxnSp>
        <p:nvCxnSpPr>
          <p:cNvPr id="17" name="Прямая соединительная линия 16">
            <a:extLst>
              <a:ext uri="{FF2B5EF4-FFF2-40B4-BE49-F238E27FC236}">
                <a16:creationId xmlns:a16="http://schemas.microsoft.com/office/drawing/2014/main" id="{D826D912-FE5A-4DB5-8A6A-0E9885E411A0}"/>
              </a:ext>
            </a:extLst>
          </p:cNvPr>
          <p:cNvCxnSpPr/>
          <p:nvPr/>
        </p:nvCxnSpPr>
        <p:spPr>
          <a:xfrm>
            <a:off x="6012160" y="4437112"/>
            <a:ext cx="86409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40333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78E70C-3581-480A-A244-44B5C55E9278}"/>
              </a:ext>
            </a:extLst>
          </p:cNvPr>
          <p:cNvSpPr>
            <a:spLocks noGrp="1"/>
          </p:cNvSpPr>
          <p:nvPr>
            <p:ph type="title"/>
          </p:nvPr>
        </p:nvSpPr>
        <p:spPr>
          <a:xfrm>
            <a:off x="1331640" y="170351"/>
            <a:ext cx="7362400" cy="990600"/>
          </a:xfrm>
        </p:spPr>
        <p:txBody>
          <a:bodyPr>
            <a:noAutofit/>
          </a:bodyPr>
          <a:lstStyle/>
          <a:p>
            <a:br>
              <a:rPr lang="uk-UA" sz="2400" b="1" i="1" dirty="0">
                <a:solidFill>
                  <a:srgbClr val="FF0000"/>
                </a:solidFill>
                <a:effectLst>
                  <a:outerShdw blurRad="38100" dist="38100" dir="2700000" algn="tl">
                    <a:srgbClr val="000000">
                      <a:alpha val="43137"/>
                    </a:srgbClr>
                  </a:outerShdw>
                </a:effectLst>
              </a:rPr>
            </a:br>
            <a:r>
              <a:rPr lang="uk-UA" sz="2400" b="1" i="1" dirty="0">
                <a:solidFill>
                  <a:srgbClr val="FF0000"/>
                </a:solidFill>
                <a:effectLst>
                  <a:outerShdw blurRad="38100" dist="38100" dir="2700000" algn="tl">
                    <a:srgbClr val="000000">
                      <a:alpha val="43137"/>
                    </a:srgbClr>
                  </a:outerShdw>
                </a:effectLst>
              </a:rPr>
              <a:t>ОСНОВНІ ЗАУВАЖЕННЯ ФАРМАЦЕВТІВ ДО РЕЦЕПТІВ</a:t>
            </a:r>
          </a:p>
        </p:txBody>
      </p:sp>
      <p:sp>
        <p:nvSpPr>
          <p:cNvPr id="3" name="Номер слайда 2">
            <a:extLst>
              <a:ext uri="{FF2B5EF4-FFF2-40B4-BE49-F238E27FC236}">
                <a16:creationId xmlns:a16="http://schemas.microsoft.com/office/drawing/2014/main" id="{28CFAC3A-D298-4164-B38B-E0852DD9CFDC}"/>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46</a:t>
            </a:fld>
            <a:endParaRPr lang="ru-RU"/>
          </a:p>
        </p:txBody>
      </p:sp>
      <p:pic>
        <p:nvPicPr>
          <p:cNvPr id="5" name="Содержимое 3" descr="D:\Apteka_ OPV\логотип\Aptechne_obyednannya_LOGO.jpg">
            <a:extLst>
              <a:ext uri="{FF2B5EF4-FFF2-40B4-BE49-F238E27FC236}">
                <a16:creationId xmlns:a16="http://schemas.microsoft.com/office/drawing/2014/main" id="{990A655F-FCAB-40B8-8CAD-7B884FA57651}"/>
              </a:ext>
            </a:extLst>
          </p:cNvPr>
          <p:cNvPicPr>
            <a:picLocks/>
          </p:cNvPicPr>
          <p:nvPr/>
        </p:nvPicPr>
        <p:blipFill>
          <a:blip r:embed="rId2" cstate="print"/>
          <a:srcRect/>
          <a:stretch>
            <a:fillRect/>
          </a:stretch>
        </p:blipFill>
        <p:spPr bwMode="auto">
          <a:xfrm>
            <a:off x="107504" y="139283"/>
            <a:ext cx="1115616" cy="1052736"/>
          </a:xfrm>
          <a:prstGeom prst="rect">
            <a:avLst/>
          </a:prstGeom>
          <a:noFill/>
          <a:ln w="9525">
            <a:noFill/>
            <a:miter lim="800000"/>
            <a:headEnd/>
            <a:tailEnd/>
          </a:ln>
        </p:spPr>
      </p:pic>
      <p:sp>
        <p:nvSpPr>
          <p:cNvPr id="7" name="Объект 6">
            <a:extLst>
              <a:ext uri="{FF2B5EF4-FFF2-40B4-BE49-F238E27FC236}">
                <a16:creationId xmlns:a16="http://schemas.microsoft.com/office/drawing/2014/main" id="{A3610EAF-2A69-4FA5-9AAD-189CFFDA1DA5}"/>
              </a:ext>
            </a:extLst>
          </p:cNvPr>
          <p:cNvSpPr>
            <a:spLocks noGrp="1"/>
          </p:cNvSpPr>
          <p:nvPr>
            <p:ph sz="quarter" idx="1"/>
          </p:nvPr>
        </p:nvSpPr>
        <p:spPr>
          <a:xfrm>
            <a:off x="203462" y="1587412"/>
            <a:ext cx="6210272" cy="3713795"/>
          </a:xfrm>
        </p:spPr>
        <p:txBody>
          <a:bodyPr>
            <a:normAutofit fontScale="47500" lnSpcReduction="20000"/>
          </a:bodyPr>
          <a:lstStyle/>
          <a:p>
            <a:r>
              <a:rPr lang="uk-UA" sz="3300" b="1" dirty="0">
                <a:effectLst>
                  <a:outerShdw blurRad="38100" dist="38100" dir="2700000" algn="tl">
                    <a:srgbClr val="000000">
                      <a:alpha val="43137"/>
                    </a:srgbClr>
                  </a:outerShdw>
                </a:effectLst>
              </a:rPr>
              <a:t>1. Візування рецептів печатками, що не мають законодавчого підґрунтя.</a:t>
            </a:r>
          </a:p>
          <a:p>
            <a:r>
              <a:rPr lang="uk-UA" sz="3300" b="1" dirty="0">
                <a:effectLst>
                  <a:outerShdw blurRad="38100" dist="38100" dir="2700000" algn="tl">
                    <a:srgbClr val="000000">
                      <a:alpha val="43137"/>
                    </a:srgbClr>
                  </a:outerShdw>
                </a:effectLst>
              </a:rPr>
              <a:t>2. Номер рецепта не зазначено друкарським способом.</a:t>
            </a:r>
          </a:p>
          <a:p>
            <a:r>
              <a:rPr lang="uk-UA" sz="3300" b="1" dirty="0">
                <a:effectLst>
                  <a:outerShdw blurRad="38100" dist="38100" dir="2700000" algn="tl">
                    <a:srgbClr val="000000">
                      <a:alpha val="43137"/>
                    </a:srgbClr>
                  </a:outerShdw>
                </a:effectLst>
              </a:rPr>
              <a:t>3. Не вказано курсу лікування для підконтрольних препаратів.</a:t>
            </a:r>
          </a:p>
          <a:p>
            <a:r>
              <a:rPr lang="uk-UA" sz="3300" b="1" dirty="0">
                <a:effectLst>
                  <a:outerShdw blurRad="38100" dist="38100" dir="2700000" algn="tl">
                    <a:srgbClr val="000000">
                      <a:alpha val="43137"/>
                    </a:srgbClr>
                  </a:outerShdw>
                </a:effectLst>
              </a:rPr>
              <a:t>4. Питання щодо позицій ЛЗ, які можна виписати на пільгових умовах.</a:t>
            </a:r>
          </a:p>
          <a:p>
            <a:r>
              <a:rPr lang="uk-UA" sz="3300" b="1" dirty="0">
                <a:effectLst>
                  <a:outerShdw blurRad="38100" dist="38100" dir="2700000" algn="tl">
                    <a:srgbClr val="000000">
                      <a:alpha val="43137"/>
                    </a:srgbClr>
                  </a:outerShdw>
                </a:effectLst>
              </a:rPr>
              <a:t>5. Використання кутового штампу.</a:t>
            </a:r>
          </a:p>
          <a:p>
            <a:r>
              <a:rPr lang="uk-UA" sz="3300" b="1" dirty="0">
                <a:effectLst>
                  <a:outerShdw blurRad="38100" dist="38100" dir="2700000" algn="tl">
                    <a:srgbClr val="000000">
                      <a:alpha val="43137"/>
                    </a:srgbClr>
                  </a:outerShdw>
                </a:effectLst>
              </a:rPr>
              <a:t>6. Рецепти надходять із верхньою відривною частиною бланку.</a:t>
            </a:r>
          </a:p>
          <a:p>
            <a:r>
              <a:rPr lang="uk-UA" sz="3300" b="1" dirty="0">
                <a:effectLst>
                  <a:outerShdw blurRad="38100" dist="38100" dir="2700000" algn="tl">
                    <a:srgbClr val="000000">
                      <a:alpha val="43137"/>
                    </a:srgbClr>
                  </a:outerShdw>
                </a:effectLst>
              </a:rPr>
              <a:t>7. У рецептах відсутня дата виписування.</a:t>
            </a:r>
          </a:p>
          <a:p>
            <a:r>
              <a:rPr lang="uk-UA" sz="3300" b="1" dirty="0">
                <a:effectLst>
                  <a:outerShdw blurRad="38100" dist="38100" dir="2700000" algn="tl">
                    <a:srgbClr val="000000">
                      <a:alpha val="43137"/>
                    </a:srgbClr>
                  </a:outerShdw>
                </a:effectLst>
              </a:rPr>
              <a:t>8. Виписують рецепти за торгівельною назвою.</a:t>
            </a:r>
          </a:p>
          <a:p>
            <a:r>
              <a:rPr lang="uk-UA" sz="3300" b="1" dirty="0">
                <a:effectLst>
                  <a:outerShdw blurRad="38100" dist="38100" dir="2700000" algn="tl">
                    <a:srgbClr val="000000">
                      <a:alpha val="43137"/>
                    </a:srgbClr>
                  </a:outerShdw>
                </a:effectLst>
              </a:rPr>
              <a:t>9. Нечитабельні печатки лікарів.</a:t>
            </a:r>
          </a:p>
          <a:p>
            <a:r>
              <a:rPr lang="uk-UA" sz="3300" b="1" dirty="0">
                <a:effectLst>
                  <a:outerShdw blurRad="38100" dist="38100" dir="2700000" algn="tl">
                    <a:srgbClr val="000000">
                      <a:alpha val="43137"/>
                    </a:srgbClr>
                  </a:outerShdw>
                </a:effectLst>
              </a:rPr>
              <a:t>10. При виписуванні е-рецептів, дублюють паперову форму рецепту.</a:t>
            </a:r>
          </a:p>
          <a:p>
            <a:endParaRPr lang="uk-UA" dirty="0"/>
          </a:p>
        </p:txBody>
      </p:sp>
      <p:pic>
        <p:nvPicPr>
          <p:cNvPr id="6" name="Рисунок 5">
            <a:extLst>
              <a:ext uri="{FF2B5EF4-FFF2-40B4-BE49-F238E27FC236}">
                <a16:creationId xmlns:a16="http://schemas.microsoft.com/office/drawing/2014/main" id="{5474ACB3-3E48-475F-8AC2-747132D824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2120" y="1516698"/>
            <a:ext cx="2576060" cy="2060848"/>
          </a:xfrm>
          <a:prstGeom prst="rect">
            <a:avLst/>
          </a:prstGeom>
        </p:spPr>
      </p:pic>
      <p:sp>
        <p:nvSpPr>
          <p:cNvPr id="8" name="Объект 3">
            <a:extLst>
              <a:ext uri="{FF2B5EF4-FFF2-40B4-BE49-F238E27FC236}">
                <a16:creationId xmlns:a16="http://schemas.microsoft.com/office/drawing/2014/main" id="{BD869FDA-643B-40F3-A659-7534CCE880E5}"/>
              </a:ext>
            </a:extLst>
          </p:cNvPr>
          <p:cNvSpPr txBox="1">
            <a:spLocks/>
          </p:cNvSpPr>
          <p:nvPr/>
        </p:nvSpPr>
        <p:spPr>
          <a:xfrm>
            <a:off x="5814048" y="3761999"/>
            <a:ext cx="3329952" cy="2908920"/>
          </a:xfrm>
          <a:prstGeom prst="rect">
            <a:avLst/>
          </a:prstGeom>
        </p:spPr>
        <p:txBody>
          <a:bodyPr vert="horz">
            <a:normAutofit fontScale="77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uk-UA" dirty="0">
                <a:solidFill>
                  <a:srgbClr val="00B050"/>
                </a:solidFill>
              </a:rPr>
              <a:t>Будь-ласка, за відсутності телефона або його несправності, роздрукуйте пацієнту </a:t>
            </a:r>
            <a:r>
              <a:rPr lang="uk-UA" b="1" dirty="0">
                <a:solidFill>
                  <a:srgbClr val="00B050"/>
                </a:solidFill>
              </a:rPr>
              <a:t>ІНФОРМАЦІЙНУ ДОВІДКУ. </a:t>
            </a:r>
            <a:r>
              <a:rPr lang="uk-UA" dirty="0">
                <a:solidFill>
                  <a:srgbClr val="00B050"/>
                </a:solidFill>
              </a:rPr>
              <a:t>Це полегшить роботу та попередить конфліктну ситуацію у аптечному закладі.</a:t>
            </a:r>
            <a:endParaRPr lang="uk-UA" b="1" dirty="0">
              <a:solidFill>
                <a:srgbClr val="00B050"/>
              </a:solidFill>
            </a:endParaRPr>
          </a:p>
          <a:p>
            <a:endParaRPr lang="uk-UA" dirty="0"/>
          </a:p>
        </p:txBody>
      </p:sp>
      <p:sp>
        <p:nvSpPr>
          <p:cNvPr id="9" name="Объект 3">
            <a:extLst>
              <a:ext uri="{FF2B5EF4-FFF2-40B4-BE49-F238E27FC236}">
                <a16:creationId xmlns:a16="http://schemas.microsoft.com/office/drawing/2014/main" id="{7B749FC6-D4CE-4717-8AF0-6CAA42AE00C4}"/>
              </a:ext>
            </a:extLst>
          </p:cNvPr>
          <p:cNvSpPr txBox="1">
            <a:spLocks/>
          </p:cNvSpPr>
          <p:nvPr/>
        </p:nvSpPr>
        <p:spPr>
          <a:xfrm>
            <a:off x="107504" y="5124944"/>
            <a:ext cx="5963907" cy="1512168"/>
          </a:xfrm>
          <a:prstGeom prst="rect">
            <a:avLst/>
          </a:prstGeom>
        </p:spPr>
        <p:txBody>
          <a:bodyPr vert="horz">
            <a:normAutofit fontScale="850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Wingdings"/>
              <a:buNone/>
            </a:pPr>
            <a:r>
              <a:rPr lang="uk-UA" b="1" i="1" dirty="0">
                <a:solidFill>
                  <a:srgbClr val="FF0000"/>
                </a:solidFill>
                <a:effectLst>
                  <a:outerShdw blurRad="38100" dist="38100" dir="2700000" algn="tl">
                    <a:srgbClr val="000000">
                      <a:alpha val="43137"/>
                    </a:srgbClr>
                  </a:outerShdw>
                </a:effectLst>
              </a:rPr>
              <a:t>НА ЧАС ВИПИСУВАННЯ РЕЦЕПТІВ МАЄ БУТИ ТІСНА КОМУНІКАЦІЯ МІЖ ЛІКАРЕМ І ФАРМАЦЕВТОМ, ЩОБ МАКСИМАЛЬНО ЗАБЕЗПЕЧИТИ ЛІКАМИ ПАЦІЄНТА!!!</a:t>
            </a:r>
          </a:p>
        </p:txBody>
      </p:sp>
    </p:spTree>
    <p:extLst>
      <p:ext uri="{BB962C8B-B14F-4D97-AF65-F5344CB8AC3E}">
        <p14:creationId xmlns:p14="http://schemas.microsoft.com/office/powerpoint/2010/main" val="3198167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D3B11A8E-3045-4C14-88F5-BC06AAF9EFFE}"/>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47</a:t>
            </a:fld>
            <a:endParaRPr lang="ru-RU"/>
          </a:p>
        </p:txBody>
      </p:sp>
      <p:pic>
        <p:nvPicPr>
          <p:cNvPr id="9" name="Объект 8">
            <a:extLst>
              <a:ext uri="{FF2B5EF4-FFF2-40B4-BE49-F238E27FC236}">
                <a16:creationId xmlns:a16="http://schemas.microsoft.com/office/drawing/2014/main" id="{0052EAA0-DA3E-430C-AEE1-FDA1AFF999F8}"/>
              </a:ext>
            </a:extLst>
          </p:cNvPr>
          <p:cNvPicPr>
            <a:picLocks noGrp="1" noChangeAspect="1"/>
          </p:cNvPicPr>
          <p:nvPr>
            <p:ph sz="quarter" idx="1"/>
          </p:nvPr>
        </p:nvPicPr>
        <p:blipFill>
          <a:blip r:embed="rId2"/>
          <a:stretch>
            <a:fillRect/>
          </a:stretch>
        </p:blipFill>
        <p:spPr>
          <a:xfrm>
            <a:off x="683568" y="228445"/>
            <a:ext cx="8153400" cy="1043777"/>
          </a:xfrm>
          <a:prstGeom prst="rect">
            <a:avLst/>
          </a:prstGeom>
        </p:spPr>
      </p:pic>
      <p:pic>
        <p:nvPicPr>
          <p:cNvPr id="7" name="Picture 2" descr="C:\Users\Admin\Desktop\завантаження.jpg">
            <a:extLst>
              <a:ext uri="{FF2B5EF4-FFF2-40B4-BE49-F238E27FC236}">
                <a16:creationId xmlns:a16="http://schemas.microsoft.com/office/drawing/2014/main" id="{0C232B12-BAA6-4E2F-8221-A13571CC1F5F}"/>
              </a:ext>
            </a:extLst>
          </p:cNvPr>
          <p:cNvPicPr>
            <a:picLocks noChangeAspect="1" noChangeArrowheads="1"/>
          </p:cNvPicPr>
          <p:nvPr/>
        </p:nvPicPr>
        <p:blipFill>
          <a:blip r:embed="rId3"/>
          <a:srcRect/>
          <a:stretch>
            <a:fillRect/>
          </a:stretch>
        </p:blipFill>
        <p:spPr bwMode="auto">
          <a:xfrm>
            <a:off x="2339752" y="2060848"/>
            <a:ext cx="5429288" cy="3857652"/>
          </a:xfrm>
          <a:prstGeom prst="rect">
            <a:avLst/>
          </a:prstGeom>
          <a:noFill/>
        </p:spPr>
      </p:pic>
      <p:pic>
        <p:nvPicPr>
          <p:cNvPr id="10" name="Содержимое 3" descr="D:\Apteka_ OPV\логотип\Aptechne_obyednannya_LOGO.jpg">
            <a:extLst>
              <a:ext uri="{FF2B5EF4-FFF2-40B4-BE49-F238E27FC236}">
                <a16:creationId xmlns:a16="http://schemas.microsoft.com/office/drawing/2014/main" id="{B17D627D-E15B-4E95-BB3D-DDA5821CA304}"/>
              </a:ext>
            </a:extLst>
          </p:cNvPr>
          <p:cNvPicPr>
            <a:picLocks/>
          </p:cNvPicPr>
          <p:nvPr/>
        </p:nvPicPr>
        <p:blipFill>
          <a:blip r:embed="rId4" cstate="print"/>
          <a:srcRect/>
          <a:stretch>
            <a:fillRect/>
          </a:stretch>
        </p:blipFill>
        <p:spPr bwMode="auto">
          <a:xfrm>
            <a:off x="201173" y="1700808"/>
            <a:ext cx="1656183" cy="1574035"/>
          </a:xfrm>
          <a:prstGeom prst="rect">
            <a:avLst/>
          </a:prstGeom>
          <a:noFill/>
          <a:ln w="9525">
            <a:noFill/>
            <a:miter lim="800000"/>
            <a:headEnd/>
            <a:tailEnd/>
          </a:ln>
        </p:spPr>
      </p:pic>
    </p:spTree>
    <p:extLst>
      <p:ext uri="{BB962C8B-B14F-4D97-AF65-F5344CB8AC3E}">
        <p14:creationId xmlns:p14="http://schemas.microsoft.com/office/powerpoint/2010/main" val="1243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28600"/>
            <a:ext cx="7200800" cy="990600"/>
          </a:xfrm>
        </p:spPr>
        <p:txBody>
          <a:bodyPr>
            <a:normAutofit fontScale="90000"/>
          </a:bodyPr>
          <a:lstStyle/>
          <a:p>
            <a:pPr algn="ctr"/>
            <a:r>
              <a:rPr lang="uk-UA" sz="3600" b="1" i="1" dirty="0">
                <a:solidFill>
                  <a:schemeClr val="accent2">
                    <a:lumMod val="75000"/>
                  </a:schemeClr>
                </a:solidFill>
                <a:effectLst>
                  <a:outerShdw blurRad="38100" dist="38100" dir="2700000" algn="tl">
                    <a:srgbClr val="000000">
                      <a:alpha val="43137"/>
                    </a:srgbClr>
                  </a:outerShdw>
                </a:effectLst>
              </a:rPr>
              <a:t>з 01 квітня 2023р триває перехідний</a:t>
            </a:r>
            <a:r>
              <a:rPr lang="uk-UA" sz="3600" b="1" i="1" dirty="0">
                <a:solidFill>
                  <a:srgbClr val="FF0000"/>
                </a:solidFill>
                <a:effectLst>
                  <a:outerShdw blurRad="38100" dist="38100" dir="2700000" algn="tl">
                    <a:srgbClr val="000000">
                      <a:alpha val="43137"/>
                    </a:srgbClr>
                  </a:outerShdw>
                </a:effectLst>
              </a:rPr>
              <a:t> </a:t>
            </a:r>
            <a:r>
              <a:rPr lang="uk-UA" sz="3600" b="1" i="1" dirty="0">
                <a:solidFill>
                  <a:schemeClr val="accent2">
                    <a:lumMod val="75000"/>
                  </a:schemeClr>
                </a:solidFill>
                <a:effectLst>
                  <a:outerShdw blurRad="38100" dist="38100" dir="2700000" algn="tl">
                    <a:srgbClr val="000000">
                      <a:alpha val="43137"/>
                    </a:srgbClr>
                  </a:outerShdw>
                </a:effectLst>
              </a:rPr>
              <a:t>період</a:t>
            </a:r>
            <a:endParaRPr lang="ru-RU" sz="3600" b="1" i="1" dirty="0">
              <a:solidFill>
                <a:schemeClr val="accent2">
                  <a:lumMod val="75000"/>
                </a:schemeClr>
              </a:solidFill>
              <a:effectLst>
                <a:outerShdw blurRad="38100" dist="38100" dir="2700000" algn="tl">
                  <a:srgbClr val="000000">
                    <a:alpha val="43137"/>
                  </a:srgbClr>
                </a:outerShdw>
              </a:effectLst>
            </a:endParaRPr>
          </a:p>
        </p:txBody>
      </p:sp>
      <p:sp>
        <p:nvSpPr>
          <p:cNvPr id="3" name="Объект 2"/>
          <p:cNvSpPr>
            <a:spLocks noGrp="1"/>
          </p:cNvSpPr>
          <p:nvPr>
            <p:ph sz="quarter" idx="1"/>
          </p:nvPr>
        </p:nvSpPr>
        <p:spPr>
          <a:xfrm>
            <a:off x="251520" y="1600200"/>
            <a:ext cx="8892480" cy="5257800"/>
          </a:xfrm>
        </p:spPr>
        <p:txBody>
          <a:bodyPr>
            <a:normAutofit fontScale="92500"/>
          </a:bodyPr>
          <a:lstStyle/>
          <a:p>
            <a:pPr marL="0" indent="0" algn="ctr">
              <a:lnSpc>
                <a:spcPct val="150000"/>
              </a:lnSpc>
              <a:buNone/>
            </a:pPr>
            <a:r>
              <a:rPr lang="uk-UA" b="1" i="1" dirty="0">
                <a:solidFill>
                  <a:srgbClr val="FF0000"/>
                </a:solidFill>
                <a:effectLst>
                  <a:outerShdw blurRad="38100" dist="38100" dir="2700000" algn="tl">
                    <a:srgbClr val="000000">
                      <a:alpha val="43137"/>
                    </a:srgbClr>
                  </a:outerShdw>
                </a:effectLst>
              </a:rPr>
              <a:t>Виписування та відпуск всіх рецептурних ліків здійснюється двома способами:</a:t>
            </a:r>
          </a:p>
          <a:p>
            <a:pPr>
              <a:lnSpc>
                <a:spcPct val="150000"/>
              </a:lnSpc>
            </a:pPr>
            <a:r>
              <a:rPr lang="uk-UA" sz="4000" dirty="0">
                <a:solidFill>
                  <a:srgbClr val="002060"/>
                </a:solidFill>
              </a:rPr>
              <a:t>Вибір пацієнта + технічна можливість </a:t>
            </a:r>
            <a:r>
              <a:rPr lang="uk-UA" sz="4000" dirty="0"/>
              <a:t>      </a:t>
            </a:r>
          </a:p>
          <a:p>
            <a:pPr marL="0" indent="0">
              <a:lnSpc>
                <a:spcPct val="150000"/>
              </a:lnSpc>
              <a:buNone/>
            </a:pPr>
            <a:r>
              <a:rPr lang="uk-UA" sz="4000" dirty="0">
                <a:solidFill>
                  <a:srgbClr val="00B050"/>
                </a:solidFill>
              </a:rPr>
              <a:t>                  лікар виписує е-рецепт.</a:t>
            </a:r>
          </a:p>
          <a:p>
            <a:pPr>
              <a:lnSpc>
                <a:spcPct val="150000"/>
              </a:lnSpc>
            </a:pPr>
            <a:r>
              <a:rPr lang="uk-UA" sz="3000" dirty="0">
                <a:solidFill>
                  <a:srgbClr val="002060"/>
                </a:solidFill>
              </a:rPr>
              <a:t>Вибір пацієнта, або відсутність технічної можливості </a:t>
            </a:r>
            <a:r>
              <a:rPr lang="uk-UA" sz="4000" dirty="0"/>
              <a:t>  </a:t>
            </a:r>
          </a:p>
          <a:p>
            <a:pPr marL="0" indent="0">
              <a:lnSpc>
                <a:spcPct val="150000"/>
              </a:lnSpc>
              <a:buNone/>
            </a:pPr>
            <a:r>
              <a:rPr lang="uk-UA" sz="4000" dirty="0">
                <a:solidFill>
                  <a:srgbClr val="00B050"/>
                </a:solidFill>
              </a:rPr>
              <a:t>          лікар виписує паперовий рецепт</a:t>
            </a:r>
          </a:p>
        </p:txBody>
      </p:sp>
      <p:sp>
        <p:nvSpPr>
          <p:cNvPr id="4" name="Номер слайда 3"/>
          <p:cNvSpPr>
            <a:spLocks noGrp="1"/>
          </p:cNvSpPr>
          <p:nvPr>
            <p:ph type="sldNum" sz="quarter" idx="12"/>
          </p:nvPr>
        </p:nvSpPr>
        <p:spPr/>
        <p:txBody>
          <a:bodyPr>
            <a:normAutofit fontScale="85000" lnSpcReduction="20000"/>
          </a:bodyPr>
          <a:lstStyle/>
          <a:p>
            <a:fld id="{9B7E6447-8051-4D41-A031-1CC23EBE851F}" type="slidenum">
              <a:rPr lang="ru-RU" smtClean="0"/>
              <a:pPr/>
              <a:t>5</a:t>
            </a:fld>
            <a:endParaRPr lang="ru-RU"/>
          </a:p>
        </p:txBody>
      </p:sp>
      <p:sp>
        <p:nvSpPr>
          <p:cNvPr id="5" name="Стрелка вниз 4"/>
          <p:cNvSpPr/>
          <p:nvPr/>
        </p:nvSpPr>
        <p:spPr>
          <a:xfrm>
            <a:off x="4121696" y="3797052"/>
            <a:ext cx="576064" cy="432048"/>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uk-UA"/>
          </a:p>
        </p:txBody>
      </p:sp>
      <p:sp>
        <p:nvSpPr>
          <p:cNvPr id="6" name="Стрелка вниз 5"/>
          <p:cNvSpPr/>
          <p:nvPr/>
        </p:nvSpPr>
        <p:spPr>
          <a:xfrm>
            <a:off x="4121696" y="5589240"/>
            <a:ext cx="576064" cy="43204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a:p>
        </p:txBody>
      </p:sp>
      <p:pic>
        <p:nvPicPr>
          <p:cNvPr id="7" name="Содержимое 3" descr="D:\Apteka_ OPV\логотип\Aptechne_obyednannya_LOGO.jpg">
            <a:extLst>
              <a:ext uri="{FF2B5EF4-FFF2-40B4-BE49-F238E27FC236}">
                <a16:creationId xmlns:a16="http://schemas.microsoft.com/office/drawing/2014/main" id="{BD99CD3D-6082-443C-8819-274461340991}"/>
              </a:ext>
            </a:extLst>
          </p:cNvPr>
          <p:cNvPicPr>
            <a:picLocks/>
          </p:cNvPicPr>
          <p:nvPr/>
        </p:nvPicPr>
        <p:blipFill>
          <a:blip r:embed="rId3" cstate="print"/>
          <a:srcRect/>
          <a:stretch>
            <a:fillRect/>
          </a:stretch>
        </p:blipFill>
        <p:spPr bwMode="auto">
          <a:xfrm>
            <a:off x="179512" y="135984"/>
            <a:ext cx="1115616" cy="1052736"/>
          </a:xfrm>
          <a:prstGeom prst="rect">
            <a:avLst/>
          </a:prstGeom>
          <a:noFill/>
          <a:ln w="9525">
            <a:noFill/>
            <a:miter lim="800000"/>
            <a:headEnd/>
            <a:tailEnd/>
          </a:ln>
        </p:spPr>
      </p:pic>
    </p:spTree>
    <p:extLst>
      <p:ext uri="{BB962C8B-B14F-4D97-AF65-F5344CB8AC3E}">
        <p14:creationId xmlns:p14="http://schemas.microsoft.com/office/powerpoint/2010/main" val="404086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28600"/>
            <a:ext cx="7434408" cy="990600"/>
          </a:xfrm>
        </p:spPr>
        <p:txBody>
          <a:bodyPr>
            <a:normAutofit/>
          </a:bodyPr>
          <a:lstStyle/>
          <a:p>
            <a:pPr algn="ctr"/>
            <a:r>
              <a:rPr lang="uk-UA" b="1" i="1" dirty="0">
                <a:solidFill>
                  <a:schemeClr val="accent2">
                    <a:lumMod val="75000"/>
                  </a:schemeClr>
                </a:solidFill>
                <a:effectLst>
                  <a:outerShdw blurRad="38100" dist="38100" dir="2700000" algn="tl">
                    <a:srgbClr val="000000">
                      <a:alpha val="43137"/>
                    </a:srgbClr>
                  </a:outerShdw>
                </a:effectLst>
              </a:rPr>
              <a:t>Хто може виписати рецепт</a:t>
            </a:r>
            <a:endParaRPr lang="ru-RU" b="1" i="1" dirty="0">
              <a:solidFill>
                <a:schemeClr val="accent2">
                  <a:lumMod val="75000"/>
                </a:schemeClr>
              </a:solidFill>
              <a:effectLst>
                <a:outerShdw blurRad="38100" dist="38100" dir="2700000" algn="tl">
                  <a:srgbClr val="000000">
                    <a:alpha val="43137"/>
                  </a:srgbClr>
                </a:outerShdw>
              </a:effectLst>
            </a:endParaRPr>
          </a:p>
        </p:txBody>
      </p:sp>
      <p:sp>
        <p:nvSpPr>
          <p:cNvPr id="3" name="Объект 2"/>
          <p:cNvSpPr>
            <a:spLocks noGrp="1"/>
          </p:cNvSpPr>
          <p:nvPr>
            <p:ph sz="quarter" idx="1"/>
          </p:nvPr>
        </p:nvSpPr>
        <p:spPr>
          <a:xfrm>
            <a:off x="179512" y="1600200"/>
            <a:ext cx="8856984" cy="5029200"/>
          </a:xfrm>
        </p:spPr>
        <p:txBody>
          <a:bodyPr>
            <a:normAutofit fontScale="85000" lnSpcReduction="20000"/>
          </a:bodyPr>
          <a:lstStyle/>
          <a:p>
            <a:pPr algn="just"/>
            <a:r>
              <a:rPr lang="uk-UA" dirty="0"/>
              <a:t>Рецепти на лікарські засоби або медичні вироби (далі - рецепти) </a:t>
            </a:r>
            <a:r>
              <a:rPr lang="uk-UA" b="1" i="1" dirty="0">
                <a:effectLst>
                  <a:outerShdw blurRad="38100" dist="38100" dir="2700000" algn="tl">
                    <a:srgbClr val="000000">
                      <a:alpha val="43137"/>
                    </a:srgbClr>
                  </a:outerShdw>
                </a:effectLst>
              </a:rPr>
              <a:t>виписуються лікарями згідно з лікарськими спеціальностями</a:t>
            </a:r>
            <a:r>
              <a:rPr lang="uk-UA" dirty="0"/>
              <a:t>, за якими провадиться медична практика відповідно до отриманої суб’єктом господарювання ліцензії, та відповідних лікарських посад.</a:t>
            </a:r>
          </a:p>
          <a:p>
            <a:pPr algn="just"/>
            <a:r>
              <a:rPr lang="uk-UA" b="1" i="1" dirty="0">
                <a:effectLst>
                  <a:outerShdw blurRad="38100" dist="38100" dir="2700000" algn="tl">
                    <a:srgbClr val="000000">
                      <a:alpha val="43137"/>
                    </a:srgbClr>
                  </a:outerShdw>
                </a:effectLst>
              </a:rPr>
              <a:t>Фельдшер </a:t>
            </a:r>
            <a:r>
              <a:rPr lang="uk-UA" dirty="0"/>
              <a:t>відокремленого структурного підрозділу амбулаторії центру первинної медичної (медико-санітарної) допомоги (далі - фельдшер) </a:t>
            </a:r>
            <a:r>
              <a:rPr lang="uk-UA" b="1" i="1" dirty="0">
                <a:effectLst>
                  <a:outerShdw blurRad="38100" dist="38100" dir="2700000" algn="tl">
                    <a:srgbClr val="000000">
                      <a:alpha val="43137"/>
                    </a:srgbClr>
                  </a:outerShdw>
                </a:effectLst>
              </a:rPr>
              <a:t>має право виписувати пацієнтам </a:t>
            </a:r>
            <a:r>
              <a:rPr lang="uk-UA" b="1" i="1" u="sng" dirty="0">
                <a:effectLst>
                  <a:outerShdw blurRad="38100" dist="38100" dir="2700000" algn="tl">
                    <a:srgbClr val="000000">
                      <a:alpha val="43137"/>
                    </a:srgbClr>
                  </a:outerShdw>
                </a:effectLst>
              </a:rPr>
              <a:t>паперові рецепти </a:t>
            </a:r>
            <a:r>
              <a:rPr lang="uk-UA" b="1" i="1" dirty="0">
                <a:effectLst>
                  <a:outerShdw blurRad="38100" dist="38100" dir="2700000" algn="tl">
                    <a:srgbClr val="000000">
                      <a:alpha val="43137"/>
                    </a:srgbClr>
                  </a:outerShdw>
                </a:effectLst>
              </a:rPr>
              <a:t>на лікарські засоби</a:t>
            </a:r>
            <a:r>
              <a:rPr lang="uk-UA" dirty="0"/>
              <a:t>, крім рецептів на наркотичні лікарські засоби, психотропні лікарські засоби, отруйні і сильнодіючі лікарські засоби, із зазначенням своєї посади, </a:t>
            </a:r>
            <a:r>
              <a:rPr lang="uk-UA" b="1" i="1" dirty="0">
                <a:effectLst>
                  <a:outerShdw blurRad="38100" dist="38100" dir="2700000" algn="tl">
                    <a:srgbClr val="000000">
                      <a:alpha val="43137"/>
                    </a:srgbClr>
                  </a:outerShdw>
                </a:effectLst>
              </a:rPr>
              <a:t>засвідченням рецепта власним підписом та печаткою амбулаторії або центру первинної медичної (медико-санітарної) допомоги.</a:t>
            </a:r>
            <a:r>
              <a:rPr lang="uk-UA" i="1" dirty="0"/>
              <a:t>                 </a:t>
            </a:r>
          </a:p>
          <a:p>
            <a:pPr marL="0" indent="0">
              <a:buNone/>
            </a:pPr>
            <a:r>
              <a:rPr lang="uk-UA" i="1" dirty="0"/>
              <a:t>		</a:t>
            </a:r>
          </a:p>
          <a:p>
            <a:pPr marL="0" indent="0">
              <a:buNone/>
            </a:pPr>
            <a:endParaRPr lang="uk-UA" i="1" dirty="0"/>
          </a:p>
          <a:p>
            <a:pPr marL="0" indent="0">
              <a:buNone/>
            </a:pPr>
            <a:endParaRPr lang="ru-RU" i="1" dirty="0"/>
          </a:p>
        </p:txBody>
      </p:sp>
      <p:sp>
        <p:nvSpPr>
          <p:cNvPr id="4" name="Номер слайда 3"/>
          <p:cNvSpPr>
            <a:spLocks noGrp="1"/>
          </p:cNvSpPr>
          <p:nvPr>
            <p:ph type="sldNum" sz="quarter" idx="12"/>
          </p:nvPr>
        </p:nvSpPr>
        <p:spPr/>
        <p:txBody>
          <a:bodyPr>
            <a:normAutofit fontScale="85000" lnSpcReduction="20000"/>
          </a:bodyPr>
          <a:lstStyle/>
          <a:p>
            <a:fld id="{9B7E6447-8051-4D41-A031-1CC23EBE851F}" type="slidenum">
              <a:rPr lang="ru-RU" smtClean="0"/>
              <a:pPr/>
              <a:t>6</a:t>
            </a:fld>
            <a:endParaRPr lang="ru-RU"/>
          </a:p>
        </p:txBody>
      </p:sp>
      <p:pic>
        <p:nvPicPr>
          <p:cNvPr id="5" name="Содержимое 3" descr="D:\Apteka_ OPV\логотип\Aptechne_obyednannya_LOGO.jpg">
            <a:extLst>
              <a:ext uri="{FF2B5EF4-FFF2-40B4-BE49-F238E27FC236}">
                <a16:creationId xmlns:a16="http://schemas.microsoft.com/office/drawing/2014/main" id="{8FB2D9AA-B9C1-4819-88A3-E79FF44F4AC1}"/>
              </a:ext>
            </a:extLst>
          </p:cNvPr>
          <p:cNvPicPr>
            <a:picLocks/>
          </p:cNvPicPr>
          <p:nvPr/>
        </p:nvPicPr>
        <p:blipFill>
          <a:blip r:embed="rId3" cstate="print"/>
          <a:srcRect/>
          <a:stretch>
            <a:fillRect/>
          </a:stretch>
        </p:blipFill>
        <p:spPr bwMode="auto">
          <a:xfrm>
            <a:off x="51792" y="150636"/>
            <a:ext cx="1115616" cy="1052736"/>
          </a:xfrm>
          <a:prstGeom prst="rect">
            <a:avLst/>
          </a:prstGeom>
          <a:noFill/>
          <a:ln w="9525">
            <a:noFill/>
            <a:miter lim="800000"/>
            <a:headEnd/>
            <a:tailEnd/>
          </a:ln>
        </p:spPr>
      </p:pic>
    </p:spTree>
    <p:extLst>
      <p:ext uri="{BB962C8B-B14F-4D97-AF65-F5344CB8AC3E}">
        <p14:creationId xmlns:p14="http://schemas.microsoft.com/office/powerpoint/2010/main" val="3262742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126" y="228600"/>
            <a:ext cx="7669361" cy="990600"/>
          </a:xfrm>
        </p:spPr>
        <p:txBody>
          <a:bodyPr>
            <a:normAutofit/>
          </a:bodyPr>
          <a:lstStyle/>
          <a:p>
            <a:pPr algn="ctr"/>
            <a:r>
              <a:rPr lang="uk-UA" sz="3600" b="1" i="1" dirty="0">
                <a:solidFill>
                  <a:schemeClr val="accent2">
                    <a:lumMod val="75000"/>
                  </a:schemeClr>
                </a:solidFill>
                <a:effectLst>
                  <a:outerShdw blurRad="38100" dist="38100" dir="2700000" algn="tl">
                    <a:srgbClr val="000000">
                      <a:alpha val="43137"/>
                    </a:srgbClr>
                  </a:outerShdw>
                </a:effectLst>
              </a:rPr>
              <a:t>Для кого можна виписати е-рецепт</a:t>
            </a:r>
            <a:endParaRPr lang="ru-RU" sz="3600" b="1" i="1" dirty="0">
              <a:solidFill>
                <a:schemeClr val="accent2">
                  <a:lumMod val="75000"/>
                </a:schemeClr>
              </a:solidFill>
              <a:effectLst>
                <a:outerShdw blurRad="38100" dist="38100" dir="2700000" algn="tl">
                  <a:srgbClr val="000000">
                    <a:alpha val="43137"/>
                  </a:srgbClr>
                </a:outerShdw>
              </a:effectLst>
            </a:endParaRPr>
          </a:p>
        </p:txBody>
      </p:sp>
      <p:sp>
        <p:nvSpPr>
          <p:cNvPr id="3" name="Объект 2"/>
          <p:cNvSpPr>
            <a:spLocks noGrp="1"/>
          </p:cNvSpPr>
          <p:nvPr>
            <p:ph sz="quarter" idx="1"/>
          </p:nvPr>
        </p:nvSpPr>
        <p:spPr>
          <a:xfrm>
            <a:off x="179511" y="980728"/>
            <a:ext cx="3991950" cy="4104456"/>
          </a:xfrm>
        </p:spPr>
        <p:txBody>
          <a:bodyPr>
            <a:normAutofit fontScale="92500"/>
          </a:bodyPr>
          <a:lstStyle/>
          <a:p>
            <a:pPr>
              <a:lnSpc>
                <a:spcPct val="150000"/>
              </a:lnSpc>
            </a:pPr>
            <a:endParaRPr lang="uk-UA" dirty="0"/>
          </a:p>
          <a:p>
            <a:pPr>
              <a:lnSpc>
                <a:spcPct val="150000"/>
              </a:lnSpc>
            </a:pPr>
            <a:r>
              <a:rPr lang="uk-UA" dirty="0"/>
              <a:t>Пацієнт з декларацією</a:t>
            </a:r>
          </a:p>
          <a:p>
            <a:pPr>
              <a:lnSpc>
                <a:spcPct val="150000"/>
              </a:lnSpc>
            </a:pPr>
            <a:r>
              <a:rPr lang="uk-UA" i="1" dirty="0"/>
              <a:t>Пацієнт без декларації</a:t>
            </a:r>
          </a:p>
          <a:p>
            <a:pPr marL="0" indent="0" algn="ctr">
              <a:buNone/>
            </a:pPr>
            <a:r>
              <a:rPr lang="uk-UA" b="1" i="1" dirty="0">
                <a:solidFill>
                  <a:srgbClr val="FF0000"/>
                </a:solidFill>
                <a:effectLst>
                  <a:outerShdw blurRad="38100" dist="38100" dir="2700000" algn="tl">
                    <a:srgbClr val="000000">
                      <a:alpha val="43137"/>
                    </a:srgbClr>
                  </a:outerShdw>
                </a:effectLst>
              </a:rPr>
              <a:t>Головна умова – </a:t>
            </a:r>
          </a:p>
          <a:p>
            <a:pPr marL="0" indent="0" algn="ctr">
              <a:buNone/>
            </a:pPr>
            <a:r>
              <a:rPr lang="uk-UA" b="1" i="1" dirty="0">
                <a:solidFill>
                  <a:srgbClr val="FF0000"/>
                </a:solidFill>
                <a:effectLst>
                  <a:outerShdw blurRad="38100" dist="38100" dir="2700000" algn="tl">
                    <a:srgbClr val="000000">
                      <a:alpha val="43137"/>
                    </a:srgbClr>
                  </a:outerShdw>
                </a:effectLst>
              </a:rPr>
              <a:t>пацієнт має бути зареєстрований в ЕСОЗ</a:t>
            </a:r>
            <a:endParaRPr lang="ru-RU" b="1" i="1" dirty="0">
              <a:solidFill>
                <a:srgbClr val="FF0000"/>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normAutofit fontScale="85000" lnSpcReduction="20000"/>
          </a:bodyPr>
          <a:lstStyle/>
          <a:p>
            <a:fld id="{9B7E6447-8051-4D41-A031-1CC23EBE851F}" type="slidenum">
              <a:rPr lang="ru-RU" smtClean="0"/>
              <a:pPr/>
              <a:t>7</a:t>
            </a:fld>
            <a:endParaRPr lang="ru-RU"/>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39" y="4685184"/>
            <a:ext cx="3875945" cy="2304256"/>
          </a:xfrm>
          <a:prstGeom prst="rect">
            <a:avLst/>
          </a:prstGeom>
        </p:spPr>
      </p:pic>
      <p:pic>
        <p:nvPicPr>
          <p:cNvPr id="6" name="Содержимое 3" descr="D:\Apteka_ OPV\логотип\Aptechne_obyednannya_LOGO.jpg">
            <a:extLst>
              <a:ext uri="{FF2B5EF4-FFF2-40B4-BE49-F238E27FC236}">
                <a16:creationId xmlns:a16="http://schemas.microsoft.com/office/drawing/2014/main" id="{5960D75D-7EB2-49AD-9D82-1AA0A1EF6B05}"/>
              </a:ext>
            </a:extLst>
          </p:cNvPr>
          <p:cNvPicPr>
            <a:picLocks/>
          </p:cNvPicPr>
          <p:nvPr/>
        </p:nvPicPr>
        <p:blipFill>
          <a:blip r:embed="rId4" cstate="print"/>
          <a:srcRect/>
          <a:stretch>
            <a:fillRect/>
          </a:stretch>
        </p:blipFill>
        <p:spPr bwMode="auto">
          <a:xfrm>
            <a:off x="51792" y="150636"/>
            <a:ext cx="1115616" cy="1052736"/>
          </a:xfrm>
          <a:prstGeom prst="rect">
            <a:avLst/>
          </a:prstGeom>
          <a:noFill/>
          <a:ln w="9525">
            <a:noFill/>
            <a:miter lim="800000"/>
            <a:headEnd/>
            <a:tailEnd/>
          </a:ln>
        </p:spPr>
      </p:pic>
      <p:sp>
        <p:nvSpPr>
          <p:cNvPr id="7" name="Объект 3">
            <a:extLst>
              <a:ext uri="{FF2B5EF4-FFF2-40B4-BE49-F238E27FC236}">
                <a16:creationId xmlns:a16="http://schemas.microsoft.com/office/drawing/2014/main" id="{F046E25B-E947-4AD7-A50D-8CFF573BA253}"/>
              </a:ext>
            </a:extLst>
          </p:cNvPr>
          <p:cNvSpPr txBox="1">
            <a:spLocks/>
          </p:cNvSpPr>
          <p:nvPr/>
        </p:nvSpPr>
        <p:spPr>
          <a:xfrm>
            <a:off x="4171461" y="1628800"/>
            <a:ext cx="4823448" cy="5360640"/>
          </a:xfrm>
          <a:prstGeom prst="rect">
            <a:avLst/>
          </a:prstGeom>
        </p:spPr>
        <p:txBody>
          <a:bodyPr vert="horz">
            <a:normAutofit fontScale="70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uk-UA" b="1" i="1" dirty="0">
                <a:effectLst>
                  <a:outerShdw blurRad="38100" dist="38100" dir="2700000" algn="tl">
                    <a:srgbClr val="000000">
                      <a:alpha val="43137"/>
                    </a:srgbClr>
                  </a:outerShdw>
                </a:effectLst>
              </a:rPr>
              <a:t>Лікар має право прийняти рішення про виписування електронного рецепта </a:t>
            </a:r>
            <a:r>
              <a:rPr lang="uk-UA" dirty="0"/>
              <a:t>на лікарський засіб та/або медичний виріб:</a:t>
            </a:r>
          </a:p>
          <a:p>
            <a:r>
              <a:rPr lang="uk-UA" i="1" dirty="0">
                <a:effectLst>
                  <a:outerShdw blurRad="38100" dist="38100" dir="2700000" algn="tl">
                    <a:srgbClr val="000000">
                      <a:alpha val="43137"/>
                    </a:srgbClr>
                  </a:outerShdw>
                </a:effectLst>
              </a:rPr>
              <a:t>Під час особистого прийому </a:t>
            </a:r>
            <a:r>
              <a:rPr lang="uk-UA" dirty="0"/>
              <a:t>пацієнта</a:t>
            </a:r>
          </a:p>
          <a:p>
            <a:r>
              <a:rPr lang="uk-UA" i="1" dirty="0">
                <a:effectLst>
                  <a:outerShdw blurRad="38100" dist="38100" dir="2700000" algn="tl">
                    <a:srgbClr val="000000">
                      <a:alpha val="43137"/>
                    </a:srgbClr>
                  </a:outerShdw>
                </a:effectLst>
              </a:rPr>
              <a:t>без проведення особистого прийому </a:t>
            </a:r>
            <a:r>
              <a:rPr lang="uk-UA" dirty="0"/>
              <a:t>пацієнта (за винятком проведення ЗПТ) за результатами дистанційної взаємодії з ним, спираючись на отримані від пацієнта (його представника) дані про поточний стан здоров’я та скарги пацієнта, відомості первинної облікової медичної документації (до якої такий лікар має доступ) та якщо таке рішення не суперечитиме галузевим стандартам у сфері охорони здоров’я, затвердженим МОЗ, з обов’язковим внесенням медичних записів про таку взаємодію до електронної системи охорони здоров’я </a:t>
            </a:r>
            <a:r>
              <a:rPr lang="uk-UA" i="1" dirty="0">
                <a:solidFill>
                  <a:srgbClr val="FF0000"/>
                </a:solidFill>
              </a:rPr>
              <a:t>(відповідно до змін  Н МОЗ № 360 з 13.10.23р).</a:t>
            </a:r>
          </a:p>
          <a:p>
            <a:endParaRPr lang="uk-UA" dirty="0"/>
          </a:p>
        </p:txBody>
      </p:sp>
    </p:spTree>
    <p:extLst>
      <p:ext uri="{BB962C8B-B14F-4D97-AF65-F5344CB8AC3E}">
        <p14:creationId xmlns:p14="http://schemas.microsoft.com/office/powerpoint/2010/main" val="359143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591183-6795-4262-8DAD-0D9211BA7CA6}"/>
              </a:ext>
            </a:extLst>
          </p:cNvPr>
          <p:cNvSpPr>
            <a:spLocks noGrp="1"/>
          </p:cNvSpPr>
          <p:nvPr>
            <p:ph type="title"/>
          </p:nvPr>
        </p:nvSpPr>
        <p:spPr>
          <a:xfrm>
            <a:off x="1331640" y="116632"/>
            <a:ext cx="7649344" cy="990600"/>
          </a:xfrm>
        </p:spPr>
        <p:txBody>
          <a:bodyPr>
            <a:normAutofit fontScale="90000"/>
          </a:bodyPr>
          <a:lstStyle/>
          <a:p>
            <a:pPr algn="ctr"/>
            <a:r>
              <a:rPr lang="uk-UA" sz="2400" b="1" dirty="0">
                <a:solidFill>
                  <a:schemeClr val="accent2">
                    <a:lumMod val="75000"/>
                  </a:schemeClr>
                </a:solidFill>
                <a:effectLst>
                  <a:outerShdw blurRad="38100" dist="38100" dir="2700000" algn="tl">
                    <a:srgbClr val="000000">
                      <a:alpha val="43137"/>
                    </a:srgbClr>
                  </a:outerShdw>
                </a:effectLst>
              </a:rPr>
              <a:t>Виписування та відпуск рецептурних лікарських засобів</a:t>
            </a:r>
            <a:br>
              <a:rPr lang="uk-UA" sz="2400" b="1" dirty="0">
                <a:solidFill>
                  <a:schemeClr val="accent2">
                    <a:lumMod val="75000"/>
                  </a:schemeClr>
                </a:solidFill>
                <a:effectLst>
                  <a:outerShdw blurRad="38100" dist="38100" dir="2700000" algn="tl">
                    <a:srgbClr val="000000">
                      <a:alpha val="43137"/>
                    </a:srgbClr>
                  </a:outerShdw>
                </a:effectLst>
              </a:rPr>
            </a:br>
            <a:r>
              <a:rPr lang="uk-UA" sz="2400" b="1" dirty="0">
                <a:solidFill>
                  <a:schemeClr val="accent2">
                    <a:lumMod val="75000"/>
                  </a:schemeClr>
                </a:solidFill>
                <a:effectLst>
                  <a:outerShdw blurRad="38100" dist="38100" dir="2700000" algn="tl">
                    <a:srgbClr val="000000">
                      <a:alpha val="43137"/>
                    </a:srgbClr>
                  </a:outerShdw>
                </a:effectLst>
              </a:rPr>
              <a:t> (в редакції Н МОЗ України від 21.07.2023 р. № 1333) </a:t>
            </a:r>
            <a:br>
              <a:rPr lang="uk-UA" sz="2400" b="1" dirty="0">
                <a:solidFill>
                  <a:schemeClr val="accent2">
                    <a:lumMod val="75000"/>
                  </a:schemeClr>
                </a:solidFill>
                <a:effectLst>
                  <a:outerShdw blurRad="38100" dist="38100" dir="2700000" algn="tl">
                    <a:srgbClr val="000000">
                      <a:alpha val="43137"/>
                    </a:srgbClr>
                  </a:outerShdw>
                </a:effectLst>
              </a:rPr>
            </a:br>
            <a:r>
              <a:rPr lang="uk-UA" sz="2400" b="1" dirty="0">
                <a:solidFill>
                  <a:schemeClr val="accent2">
                    <a:lumMod val="75000"/>
                  </a:schemeClr>
                </a:solidFill>
                <a:effectLst>
                  <a:outerShdw blurRad="38100" dist="38100" dir="2700000" algn="tl">
                    <a:srgbClr val="000000">
                      <a:alpha val="43137"/>
                    </a:srgbClr>
                  </a:outerShdw>
                </a:effectLst>
              </a:rPr>
              <a:t>з 13.10.2023 р.</a:t>
            </a:r>
          </a:p>
        </p:txBody>
      </p:sp>
      <p:sp>
        <p:nvSpPr>
          <p:cNvPr id="3" name="Номер слайда 2">
            <a:extLst>
              <a:ext uri="{FF2B5EF4-FFF2-40B4-BE49-F238E27FC236}">
                <a16:creationId xmlns:a16="http://schemas.microsoft.com/office/drawing/2014/main" id="{2C26F537-D151-4894-ADF4-881E3BD40D31}"/>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8</a:t>
            </a:fld>
            <a:endParaRPr lang="ru-RU"/>
          </a:p>
        </p:txBody>
      </p:sp>
      <p:pic>
        <p:nvPicPr>
          <p:cNvPr id="4" name="Рисунок 3">
            <a:extLst>
              <a:ext uri="{FF2B5EF4-FFF2-40B4-BE49-F238E27FC236}">
                <a16:creationId xmlns:a16="http://schemas.microsoft.com/office/drawing/2014/main" id="{37A33863-CD57-4D5B-AFD6-A8A49FF9BF81}"/>
              </a:ext>
            </a:extLst>
          </p:cNvPr>
          <p:cNvPicPr>
            <a:picLocks noChangeAspect="1"/>
          </p:cNvPicPr>
          <p:nvPr/>
        </p:nvPicPr>
        <p:blipFill>
          <a:blip r:embed="rId2"/>
          <a:stretch>
            <a:fillRect/>
          </a:stretch>
        </p:blipFill>
        <p:spPr>
          <a:xfrm>
            <a:off x="266700" y="1584176"/>
            <a:ext cx="8625780" cy="5157192"/>
          </a:xfrm>
          <a:prstGeom prst="rect">
            <a:avLst/>
          </a:prstGeom>
        </p:spPr>
      </p:pic>
      <p:pic>
        <p:nvPicPr>
          <p:cNvPr id="5" name="Содержимое 3" descr="D:\Apteka_ OPV\логотип\Aptechne_obyednannya_LOGO.jpg">
            <a:extLst>
              <a:ext uri="{FF2B5EF4-FFF2-40B4-BE49-F238E27FC236}">
                <a16:creationId xmlns:a16="http://schemas.microsoft.com/office/drawing/2014/main" id="{869FB530-78A1-41EA-84FF-D617CBE3BA41}"/>
              </a:ext>
            </a:extLst>
          </p:cNvPr>
          <p:cNvPicPr>
            <a:picLocks/>
          </p:cNvPicPr>
          <p:nvPr/>
        </p:nvPicPr>
        <p:blipFill>
          <a:blip r:embed="rId3" cstate="print"/>
          <a:srcRect/>
          <a:stretch>
            <a:fillRect/>
          </a:stretch>
        </p:blipFill>
        <p:spPr bwMode="auto">
          <a:xfrm>
            <a:off x="107504" y="139283"/>
            <a:ext cx="1115616" cy="1052736"/>
          </a:xfrm>
          <a:prstGeom prst="rect">
            <a:avLst/>
          </a:prstGeom>
          <a:noFill/>
          <a:ln w="9525">
            <a:noFill/>
            <a:miter lim="800000"/>
            <a:headEnd/>
            <a:tailEnd/>
          </a:ln>
        </p:spPr>
      </p:pic>
    </p:spTree>
    <p:extLst>
      <p:ext uri="{BB962C8B-B14F-4D97-AF65-F5344CB8AC3E}">
        <p14:creationId xmlns:p14="http://schemas.microsoft.com/office/powerpoint/2010/main" val="3958735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FE3A32-8DD5-4B1C-A041-0D20D7114CEB}"/>
              </a:ext>
            </a:extLst>
          </p:cNvPr>
          <p:cNvSpPr>
            <a:spLocks noGrp="1"/>
          </p:cNvSpPr>
          <p:nvPr>
            <p:ph type="title"/>
          </p:nvPr>
        </p:nvSpPr>
        <p:spPr>
          <a:xfrm>
            <a:off x="1619672" y="184786"/>
            <a:ext cx="7071320" cy="990600"/>
          </a:xfrm>
        </p:spPr>
        <p:txBody>
          <a:bodyPr>
            <a:normAutofit fontScale="90000"/>
          </a:bodyPr>
          <a:lstStyle/>
          <a:p>
            <a:br>
              <a:rPr lang="uk-UA" sz="3100" b="1" dirty="0"/>
            </a:br>
            <a:r>
              <a:rPr lang="uk-UA" sz="3100" b="1" dirty="0"/>
              <a:t>Строк дії рецепта з дати його виписування</a:t>
            </a:r>
            <a:br>
              <a:rPr lang="uk-UA" sz="3100" b="1" dirty="0"/>
            </a:br>
            <a:r>
              <a:rPr lang="uk-UA" sz="2200" b="1" dirty="0">
                <a:solidFill>
                  <a:schemeClr val="accent2">
                    <a:lumMod val="75000"/>
                  </a:schemeClr>
                </a:solidFill>
                <a:effectLst>
                  <a:outerShdw blurRad="38100" dist="38100" dir="2700000" algn="tl">
                    <a:srgbClr val="000000">
                      <a:alpha val="43137"/>
                    </a:srgbClr>
                  </a:outerShdw>
                </a:effectLst>
              </a:rPr>
              <a:t> (в редакції Н МОЗ України від 21.07.2023 р. № 1333)</a:t>
            </a:r>
            <a:br>
              <a:rPr lang="uk-UA" dirty="0"/>
            </a:br>
            <a:endParaRPr lang="uk-UA" dirty="0"/>
          </a:p>
        </p:txBody>
      </p:sp>
      <p:sp>
        <p:nvSpPr>
          <p:cNvPr id="3" name="Номер слайда 2">
            <a:extLst>
              <a:ext uri="{FF2B5EF4-FFF2-40B4-BE49-F238E27FC236}">
                <a16:creationId xmlns:a16="http://schemas.microsoft.com/office/drawing/2014/main" id="{D29C324F-02DA-453E-9B65-40C0F85A1740}"/>
              </a:ext>
            </a:extLst>
          </p:cNvPr>
          <p:cNvSpPr>
            <a:spLocks noGrp="1"/>
          </p:cNvSpPr>
          <p:nvPr>
            <p:ph type="sldNum" sz="quarter" idx="12"/>
          </p:nvPr>
        </p:nvSpPr>
        <p:spPr/>
        <p:txBody>
          <a:bodyPr>
            <a:normAutofit fontScale="85000" lnSpcReduction="20000"/>
          </a:bodyPr>
          <a:lstStyle/>
          <a:p>
            <a:fld id="{9B7E6447-8051-4D41-A031-1CC23EBE851F}" type="slidenum">
              <a:rPr lang="ru-RU" smtClean="0"/>
              <a:pPr/>
              <a:t>9</a:t>
            </a:fld>
            <a:endParaRPr lang="ru-RU"/>
          </a:p>
        </p:txBody>
      </p:sp>
      <p:pic>
        <p:nvPicPr>
          <p:cNvPr id="4" name="Содержимое 3" descr="D:\Apteka_ OPV\логотип\Aptechne_obyednannya_LOGO.jpg">
            <a:extLst>
              <a:ext uri="{FF2B5EF4-FFF2-40B4-BE49-F238E27FC236}">
                <a16:creationId xmlns:a16="http://schemas.microsoft.com/office/drawing/2014/main" id="{FCADC01D-5419-4D2C-BC9E-F11967612097}"/>
              </a:ext>
            </a:extLst>
          </p:cNvPr>
          <p:cNvPicPr>
            <a:picLocks/>
          </p:cNvPicPr>
          <p:nvPr/>
        </p:nvPicPr>
        <p:blipFill>
          <a:blip r:embed="rId2" cstate="print"/>
          <a:srcRect/>
          <a:stretch>
            <a:fillRect/>
          </a:stretch>
        </p:blipFill>
        <p:spPr bwMode="auto">
          <a:xfrm>
            <a:off x="107504" y="139283"/>
            <a:ext cx="1115616" cy="1052736"/>
          </a:xfrm>
          <a:prstGeom prst="rect">
            <a:avLst/>
          </a:prstGeom>
          <a:noFill/>
          <a:ln w="9525">
            <a:noFill/>
            <a:miter lim="800000"/>
            <a:headEnd/>
            <a:tailEnd/>
          </a:ln>
        </p:spPr>
      </p:pic>
      <p:pic>
        <p:nvPicPr>
          <p:cNvPr id="6" name="Рисунок 5">
            <a:extLst>
              <a:ext uri="{FF2B5EF4-FFF2-40B4-BE49-F238E27FC236}">
                <a16:creationId xmlns:a16="http://schemas.microsoft.com/office/drawing/2014/main" id="{5288751A-64A1-43B2-9581-187045296210}"/>
              </a:ext>
            </a:extLst>
          </p:cNvPr>
          <p:cNvPicPr>
            <a:picLocks noChangeAspect="1"/>
          </p:cNvPicPr>
          <p:nvPr/>
        </p:nvPicPr>
        <p:blipFill>
          <a:blip r:embed="rId3"/>
          <a:stretch>
            <a:fillRect/>
          </a:stretch>
        </p:blipFill>
        <p:spPr>
          <a:xfrm>
            <a:off x="395536" y="1610950"/>
            <a:ext cx="7071320" cy="3267677"/>
          </a:xfrm>
          <a:prstGeom prst="rect">
            <a:avLst/>
          </a:prstGeom>
        </p:spPr>
      </p:pic>
      <p:pic>
        <p:nvPicPr>
          <p:cNvPr id="7" name="Рисунок 6">
            <a:extLst>
              <a:ext uri="{FF2B5EF4-FFF2-40B4-BE49-F238E27FC236}">
                <a16:creationId xmlns:a16="http://schemas.microsoft.com/office/drawing/2014/main" id="{C97F16B0-683E-4C19-925F-F53F9ED03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693" y="4674573"/>
            <a:ext cx="3456384" cy="2054826"/>
          </a:xfrm>
          <a:prstGeom prst="rect">
            <a:avLst/>
          </a:prstGeom>
        </p:spPr>
      </p:pic>
      <p:sp>
        <p:nvSpPr>
          <p:cNvPr id="8" name="Объект 3">
            <a:extLst>
              <a:ext uri="{FF2B5EF4-FFF2-40B4-BE49-F238E27FC236}">
                <a16:creationId xmlns:a16="http://schemas.microsoft.com/office/drawing/2014/main" id="{06D098D5-DEA2-4A1E-AC93-EDA2273D9C67}"/>
              </a:ext>
            </a:extLst>
          </p:cNvPr>
          <p:cNvSpPr txBox="1">
            <a:spLocks/>
          </p:cNvSpPr>
          <p:nvPr/>
        </p:nvSpPr>
        <p:spPr>
          <a:xfrm>
            <a:off x="3779912" y="4581129"/>
            <a:ext cx="5184576" cy="214827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uk-UA" sz="1800" dirty="0"/>
              <a:t>!!! Примітка: для старих рецептурних бланків Ф-1, у разі виписування на 90 днів, слова «</a:t>
            </a:r>
            <a:r>
              <a:rPr lang="uk-UA" sz="1800" b="1" strike="sngStrike" dirty="0"/>
              <a:t>Рецепт дійсний протягом тридцяти календарних днів» </a:t>
            </a:r>
            <a:r>
              <a:rPr lang="uk-UA" sz="1800" dirty="0"/>
              <a:t>закреслюються і ручкою вчиняється запис </a:t>
            </a:r>
            <a:r>
              <a:rPr lang="uk-UA" sz="2000" b="1" i="1" dirty="0">
                <a:solidFill>
                  <a:srgbClr val="0070C0"/>
                </a:solidFill>
                <a:latin typeface="Monotype Corsiva" panose="03010101010201010101" pitchFamily="66" charset="0"/>
              </a:rPr>
              <a:t>«Рецепт дійсний протягом дев'яноста календарних днів»</a:t>
            </a:r>
            <a:r>
              <a:rPr lang="uk-UA" sz="1800" dirty="0"/>
              <a:t>, який засвідчується підписом лікаря </a:t>
            </a:r>
          </a:p>
          <a:p>
            <a:pPr marL="0" indent="0">
              <a:buFont typeface="Wingdings"/>
              <a:buNone/>
            </a:pPr>
            <a:endParaRPr lang="uk-UA" dirty="0"/>
          </a:p>
        </p:txBody>
      </p:sp>
    </p:spTree>
    <p:extLst>
      <p:ext uri="{BB962C8B-B14F-4D97-AF65-F5344CB8AC3E}">
        <p14:creationId xmlns:p14="http://schemas.microsoft.com/office/powerpoint/2010/main" val="28994884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14629</TotalTime>
  <Words>7753</Words>
  <Application>Microsoft Office PowerPoint</Application>
  <PresentationFormat>Экран (4:3)</PresentationFormat>
  <Paragraphs>628</Paragraphs>
  <Slides>47</Slides>
  <Notes>23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47</vt:i4>
      </vt:variant>
    </vt:vector>
  </HeadingPairs>
  <TitlesOfParts>
    <vt:vector size="57" baseType="lpstr">
      <vt:lpstr>Arial</vt:lpstr>
      <vt:lpstr>Calibri</vt:lpstr>
      <vt:lpstr>HelveticaNeueCyr-Roman</vt:lpstr>
      <vt:lpstr>Monotype Corsiva</vt:lpstr>
      <vt:lpstr>Symbol</vt:lpstr>
      <vt:lpstr>Times New Roman</vt:lpstr>
      <vt:lpstr>Tw Cen MT</vt:lpstr>
      <vt:lpstr>Wingdings</vt:lpstr>
      <vt:lpstr>Wingdings 2</vt:lpstr>
      <vt:lpstr>Обычная</vt:lpstr>
      <vt:lpstr>Правила виписування рецептів на лікарські засоби і медичні вироби.  основні акценти при виписуванні паперових та електронних рецептів.</vt:lpstr>
      <vt:lpstr>ТЕРНОПІЛЬСЬКЕ ОБЛАСНЕ  ВИРОБНИЧО-ТОРГОВЕ АПТЕЧНЕ ОБ'ЄДНАННЯ </vt:lpstr>
      <vt:lpstr>Презентация PowerPoint</vt:lpstr>
      <vt:lpstr>Рецепти обов'язково виписуються на: </vt:lpstr>
      <vt:lpstr>з 01 квітня 2023р триває перехідний період</vt:lpstr>
      <vt:lpstr>Хто може виписати рецепт</vt:lpstr>
      <vt:lpstr>Для кого можна виписати е-рецепт</vt:lpstr>
      <vt:lpstr>Виписування та відпуск рецептурних лікарських засобів  (в редакції Н МОЗ України від 21.07.2023 р. № 1333)  з 13.10.2023 р.</vt:lpstr>
      <vt:lpstr> Строк дії рецепта з дати його виписування  (в редакції Н МОЗ України від 21.07.2023 р. № 1333) </vt:lpstr>
      <vt:lpstr>Оформлення паперових рецептів</vt:lpstr>
      <vt:lpstr>Оформлення рецепту</vt:lpstr>
      <vt:lpstr>Виписування рецептів для відпуску на пільгових умовах </vt:lpstr>
      <vt:lpstr>Виписування рецептів для відпуску на пільгових умовах </vt:lpstr>
      <vt:lpstr>Яку кількість лікарського засобу можна виписати у рецепті? </vt:lpstr>
      <vt:lpstr>Яку кількість лікарського засобу можна виписати у рецепті? </vt:lpstr>
      <vt:lpstr>Яку кількість лікарського засобу можна виписати у рецепті? </vt:lpstr>
      <vt:lpstr>Яку кількість лікарського засобу можна виписати у рецепті? </vt:lpstr>
      <vt:lpstr>Рецепт вважається недійсним:</vt:lpstr>
      <vt:lpstr> Основні відмінності двох форм рецептурних бланків Ф-1, враховуючи нову редакцію, у порівняльній таблиці. </vt:lpstr>
      <vt:lpstr> Основні відмінності двох форм рецептурних бланків Ф-3, враховуючи нову редакцію, у порівняльній таблиці. </vt:lpstr>
      <vt:lpstr>Відпуск рецептурних ЛЗ за паперовим рецептом</vt:lpstr>
      <vt:lpstr>ЗАЛИШАЮТЬСЯ І ЗБЕРІГАЮТЬСЯ В АЗ ПАПЕРОВІ РЕЦЕПТИ  НА  ЛЗ  І  МВ:</vt:lpstr>
      <vt:lpstr>Урядова програма “Доступні ліки”  - реімбурсація ліків за електронним рецептом</vt:lpstr>
      <vt:lpstr>Реімбурсація ліків за електронним рецептом </vt:lpstr>
      <vt:lpstr>Реімбурсація ліків за е-рецептом</vt:lpstr>
      <vt:lpstr>Реімбурсація ліків за е-рецептом</vt:lpstr>
      <vt:lpstr>Хто може виписати е-рецепт  на ЛЗ та МВ по програмах Реімбурсації</vt:lpstr>
      <vt:lpstr> Через який період часу можна знову виписати пацієнту новий е-рецепт  за однаковою МНН чи назвою медичного виробу?  </vt:lpstr>
      <vt:lpstr>Е –рецепт на рецептурні ліки, які відпускаються за кошти пацієнта</vt:lpstr>
      <vt:lpstr>Відпуск рецептурних ЛЗ в аптечному закладі</vt:lpstr>
      <vt:lpstr>Особливості виписування  Е-РЕЦЕПТІВ</vt:lpstr>
      <vt:lpstr>Як діє фармацевт, якщо побачив помилку в рецепті</vt:lpstr>
      <vt:lpstr>Презентация PowerPoint</vt:lpstr>
      <vt:lpstr>Електронна карта відпуску наркотичних (психотропних) лікарських засобів</vt:lpstr>
      <vt:lpstr>Презентация PowerPoint</vt:lpstr>
      <vt:lpstr>Хто має право виписати рецепт на наркотики?</vt:lpstr>
      <vt:lpstr>У яких випадках лікар первинної медичної допомоги може самостійно здійснювати призначення опіоїдних анальгетиків в рамках програми реімбурсації?</vt:lpstr>
      <vt:lpstr> У яких випадках лікар первинної медичної допомоги має скерувати пацієнта на спеціалізований рівень, перш ніж виписати рецепт на опіоїдні анальгетики за програмою реімбурсації вперше? </vt:lpstr>
      <vt:lpstr> Чи може лікар-спеціаліст виписати е-рецепт на препарати знеболення за програмою реімбурсації? </vt:lpstr>
      <vt:lpstr>Особливості виписування  Е-РЕЦЕПТІВ на наркотики за кошти місцевих бюджетів </vt:lpstr>
      <vt:lpstr>Особливості виписування  Е-РЕЦЕПТІВ на наркотики</vt:lpstr>
      <vt:lpstr>Особливості виписування  Е-РЕЦЕПТІВ на наркотики</vt:lpstr>
      <vt:lpstr>Особливості виписування  Е-РЕЦЕПТІВ на наркотики</vt:lpstr>
      <vt:lpstr>Особливості виписування  Е-РЕЦЕПТІВ на наркотики</vt:lpstr>
      <vt:lpstr>Презентация PowerPoint</vt:lpstr>
      <vt:lpstr> ОСНОВНІ ЗАУВАЖЕННЯ ФАРМАЦЕВТІВ ДО РЕЦЕПТІВ</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Хвороби нервової системи</dc:title>
  <dc:creator>Admin</dc:creator>
  <cp:lastModifiedBy>user</cp:lastModifiedBy>
  <cp:revision>827</cp:revision>
  <dcterms:created xsi:type="dcterms:W3CDTF">2015-05-07T08:01:23Z</dcterms:created>
  <dcterms:modified xsi:type="dcterms:W3CDTF">2023-10-17T08:26:13Z</dcterms:modified>
</cp:coreProperties>
</file>